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
  </p:notesMasterIdLst>
  <p:sldIdLst>
    <p:sldId id="257" r:id="rId6"/>
    <p:sldId id="269" r:id="rId7"/>
    <p:sldId id="267" r:id="rId8"/>
    <p:sldId id="268" r:id="rId9"/>
    <p:sldId id="272" r:id="rId10"/>
    <p:sldId id="271" r:id="rId11"/>
    <p:sldId id="258" r:id="rId12"/>
    <p:sldId id="259" r:id="rId13"/>
    <p:sldId id="260" r:id="rId14"/>
    <p:sldId id="261" r:id="rId15"/>
    <p:sldId id="262" r:id="rId16"/>
    <p:sldId id="263" r:id="rId17"/>
    <p:sldId id="264"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initials="A" lastIdx="1" clrIdx="0">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42472" autoAdjust="0"/>
  </p:normalViewPr>
  <p:slideViewPr>
    <p:cSldViewPr snapToGrid="0">
      <p:cViewPr varScale="1">
        <p:scale>
          <a:sx n="46" d="100"/>
          <a:sy n="46" d="100"/>
        </p:scale>
        <p:origin x="12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18494-DC0F-4512-AB85-99A5DDEE6F85}" type="doc">
      <dgm:prSet loTypeId="urn:microsoft.com/office/officeart/2005/8/layout/hProcess4" loCatId="process" qsTypeId="urn:microsoft.com/office/officeart/2005/8/quickstyle/simple4" qsCatId="simple" csTypeId="urn:microsoft.com/office/officeart/2005/8/colors/colorful3" csCatId="colorful" phldr="1"/>
      <dgm:spPr/>
      <dgm:t>
        <a:bodyPr/>
        <a:lstStyle/>
        <a:p>
          <a:endParaRPr lang="en-US"/>
        </a:p>
      </dgm:t>
    </dgm:pt>
    <dgm:pt modelId="{B2BFD642-74A0-4D5E-B093-E298F6675A6D}">
      <dgm:prSet phldrT="[Text]"/>
      <dgm:spPr>
        <a:solidFill>
          <a:schemeClr val="accent1"/>
        </a:solidFill>
        <a:effectLst/>
      </dgm:spPr>
      <dgm:t>
        <a:bodyPr/>
        <a:lstStyle/>
        <a:p>
          <a:r>
            <a:rPr lang="en-US" dirty="0" smtClean="0"/>
            <a:t>Screening Criteria</a:t>
          </a:r>
          <a:endParaRPr lang="en-US" dirty="0"/>
        </a:p>
      </dgm:t>
    </dgm:pt>
    <dgm:pt modelId="{6C3FFA3E-C31B-414B-9381-130E4C9757E5}" type="parTrans" cxnId="{3925FC94-EC03-4B5E-8C92-1E6AC7C1D95A}">
      <dgm:prSet/>
      <dgm:spPr/>
      <dgm:t>
        <a:bodyPr/>
        <a:lstStyle/>
        <a:p>
          <a:endParaRPr lang="en-US"/>
        </a:p>
      </dgm:t>
    </dgm:pt>
    <dgm:pt modelId="{52817E0F-08C1-4DEE-B108-84BAD7109F68}" type="sibTrans" cxnId="{3925FC94-EC03-4B5E-8C92-1E6AC7C1D95A}">
      <dgm:prSet/>
      <dgm:spPr>
        <a:solidFill>
          <a:schemeClr val="accent5"/>
        </a:solidFill>
        <a:effectLst/>
      </dgm:spPr>
      <dgm:t>
        <a:bodyPr/>
        <a:lstStyle/>
        <a:p>
          <a:endParaRPr lang="en-US" dirty="0"/>
        </a:p>
      </dgm:t>
    </dgm:pt>
    <dgm:pt modelId="{50994B60-220C-4067-A53C-07B24610FEB4}">
      <dgm:prSet phldrT="[Text]"/>
      <dgm:spPr>
        <a:ln w="28575">
          <a:solidFill>
            <a:schemeClr val="accent1"/>
          </a:solidFill>
        </a:ln>
      </dgm:spPr>
      <dgm:t>
        <a:bodyPr/>
        <a:lstStyle/>
        <a:p>
          <a:pPr marL="231775" indent="-231775"/>
          <a:endParaRPr lang="en-US" dirty="0"/>
        </a:p>
      </dgm:t>
    </dgm:pt>
    <dgm:pt modelId="{31675BD8-0994-4CEC-AA27-8780008707FC}" type="parTrans" cxnId="{C1A746F2-CAC4-47A0-9B9E-CBB62C881116}">
      <dgm:prSet/>
      <dgm:spPr/>
      <dgm:t>
        <a:bodyPr/>
        <a:lstStyle/>
        <a:p>
          <a:endParaRPr lang="en-US"/>
        </a:p>
      </dgm:t>
    </dgm:pt>
    <dgm:pt modelId="{B7428E60-1CAA-40B7-8D13-B906726B79BC}" type="sibTrans" cxnId="{C1A746F2-CAC4-47A0-9B9E-CBB62C881116}">
      <dgm:prSet/>
      <dgm:spPr/>
      <dgm:t>
        <a:bodyPr/>
        <a:lstStyle/>
        <a:p>
          <a:endParaRPr lang="en-US"/>
        </a:p>
      </dgm:t>
    </dgm:pt>
    <dgm:pt modelId="{612E0068-A462-43AE-9E52-8DFF60C14B07}">
      <dgm:prSet phldrT="[Text]"/>
      <dgm:spPr>
        <a:solidFill>
          <a:schemeClr val="accent2"/>
        </a:solidFill>
        <a:effectLst/>
      </dgm:spPr>
      <dgm:t>
        <a:bodyPr/>
        <a:lstStyle/>
        <a:p>
          <a:r>
            <a:rPr lang="en-US" dirty="0" smtClean="0"/>
            <a:t>Response Priority</a:t>
          </a:r>
          <a:endParaRPr lang="en-US" dirty="0"/>
        </a:p>
      </dgm:t>
    </dgm:pt>
    <dgm:pt modelId="{F9646701-22BF-40D2-9AE1-076789E35F52}" type="parTrans" cxnId="{B2B27E8A-0B06-4480-8B01-F2C4CC2B0C59}">
      <dgm:prSet/>
      <dgm:spPr/>
      <dgm:t>
        <a:bodyPr/>
        <a:lstStyle/>
        <a:p>
          <a:endParaRPr lang="en-US"/>
        </a:p>
      </dgm:t>
    </dgm:pt>
    <dgm:pt modelId="{032E9423-C708-4A9A-B45F-15926407DEA7}" type="sibTrans" cxnId="{B2B27E8A-0B06-4480-8B01-F2C4CC2B0C59}">
      <dgm:prSet/>
      <dgm:spPr/>
      <dgm:t>
        <a:bodyPr/>
        <a:lstStyle/>
        <a:p>
          <a:endParaRPr lang="en-US" dirty="0"/>
        </a:p>
      </dgm:t>
    </dgm:pt>
    <dgm:pt modelId="{45411992-0E36-43A1-8040-C6B5089316E4}">
      <dgm:prSet phldrT="[Text]"/>
      <dgm:spPr>
        <a:ln w="28575">
          <a:solidFill>
            <a:schemeClr val="accent2"/>
          </a:solidFill>
        </a:ln>
      </dgm:spPr>
      <dgm:t>
        <a:bodyPr/>
        <a:lstStyle/>
        <a:p>
          <a:pPr marL="0" indent="0">
            <a:lnSpc>
              <a:spcPct val="100000"/>
            </a:lnSpc>
            <a:spcAft>
              <a:spcPts val="0"/>
            </a:spcAft>
          </a:pPr>
          <a:endParaRPr lang="en-US" dirty="0"/>
        </a:p>
      </dgm:t>
    </dgm:pt>
    <dgm:pt modelId="{AA2D7301-BACC-4AE0-BAD8-393F18C1300B}" type="parTrans" cxnId="{E3DCC151-901B-4EC3-8E52-2DBA962B00EB}">
      <dgm:prSet/>
      <dgm:spPr/>
      <dgm:t>
        <a:bodyPr/>
        <a:lstStyle/>
        <a:p>
          <a:endParaRPr lang="en-US"/>
        </a:p>
      </dgm:t>
    </dgm:pt>
    <dgm:pt modelId="{1E1FFE00-8FB1-4DE5-A754-86A0A1936AD0}" type="sibTrans" cxnId="{E3DCC151-901B-4EC3-8E52-2DBA962B00EB}">
      <dgm:prSet/>
      <dgm:spPr/>
      <dgm:t>
        <a:bodyPr/>
        <a:lstStyle/>
        <a:p>
          <a:endParaRPr lang="en-US"/>
        </a:p>
      </dgm:t>
    </dgm:pt>
    <dgm:pt modelId="{0919F94B-A99E-43C2-B0A8-96ECD22E48F1}" type="pres">
      <dgm:prSet presAssocID="{55818494-DC0F-4512-AB85-99A5DDEE6F85}" presName="Name0" presStyleCnt="0">
        <dgm:presLayoutVars>
          <dgm:dir/>
          <dgm:animLvl val="lvl"/>
          <dgm:resizeHandles val="exact"/>
        </dgm:presLayoutVars>
      </dgm:prSet>
      <dgm:spPr/>
      <dgm:t>
        <a:bodyPr/>
        <a:lstStyle/>
        <a:p>
          <a:endParaRPr lang="en-US"/>
        </a:p>
      </dgm:t>
    </dgm:pt>
    <dgm:pt modelId="{46098DC5-C13A-4AFF-B276-89F2F6BBC0CA}" type="pres">
      <dgm:prSet presAssocID="{55818494-DC0F-4512-AB85-99A5DDEE6F85}" presName="tSp" presStyleCnt="0"/>
      <dgm:spPr/>
      <dgm:t>
        <a:bodyPr/>
        <a:lstStyle/>
        <a:p>
          <a:endParaRPr lang="en-US"/>
        </a:p>
      </dgm:t>
    </dgm:pt>
    <dgm:pt modelId="{3A56F36C-1581-4981-8454-22129DFB4043}" type="pres">
      <dgm:prSet presAssocID="{55818494-DC0F-4512-AB85-99A5DDEE6F85}" presName="bSp" presStyleCnt="0"/>
      <dgm:spPr/>
      <dgm:t>
        <a:bodyPr/>
        <a:lstStyle/>
        <a:p>
          <a:endParaRPr lang="en-US"/>
        </a:p>
      </dgm:t>
    </dgm:pt>
    <dgm:pt modelId="{8D3832AA-1C29-47DB-B54C-0293558605A3}" type="pres">
      <dgm:prSet presAssocID="{55818494-DC0F-4512-AB85-99A5DDEE6F85}" presName="process" presStyleCnt="0"/>
      <dgm:spPr/>
      <dgm:t>
        <a:bodyPr/>
        <a:lstStyle/>
        <a:p>
          <a:endParaRPr lang="en-US"/>
        </a:p>
      </dgm:t>
    </dgm:pt>
    <dgm:pt modelId="{E01D11F5-5576-41DE-987E-36CDDE59153F}" type="pres">
      <dgm:prSet presAssocID="{B2BFD642-74A0-4D5E-B093-E298F6675A6D}" presName="composite1" presStyleCnt="0"/>
      <dgm:spPr/>
      <dgm:t>
        <a:bodyPr/>
        <a:lstStyle/>
        <a:p>
          <a:endParaRPr lang="en-US"/>
        </a:p>
      </dgm:t>
    </dgm:pt>
    <dgm:pt modelId="{3D1A212E-0D0B-487D-B5CC-732EE8C79DC8}" type="pres">
      <dgm:prSet presAssocID="{B2BFD642-74A0-4D5E-B093-E298F6675A6D}" presName="dummyNode1" presStyleLbl="node1" presStyleIdx="0" presStyleCnt="2"/>
      <dgm:spPr/>
      <dgm:t>
        <a:bodyPr/>
        <a:lstStyle/>
        <a:p>
          <a:endParaRPr lang="en-US"/>
        </a:p>
      </dgm:t>
    </dgm:pt>
    <dgm:pt modelId="{9BAE7113-7F2A-4C2A-936F-558DC7B651A5}" type="pres">
      <dgm:prSet presAssocID="{B2BFD642-74A0-4D5E-B093-E298F6675A6D}" presName="childNode1" presStyleLbl="bgAcc1" presStyleIdx="0" presStyleCnt="2">
        <dgm:presLayoutVars>
          <dgm:bulletEnabled val="1"/>
        </dgm:presLayoutVars>
      </dgm:prSet>
      <dgm:spPr/>
      <dgm:t>
        <a:bodyPr/>
        <a:lstStyle/>
        <a:p>
          <a:endParaRPr lang="en-US"/>
        </a:p>
      </dgm:t>
    </dgm:pt>
    <dgm:pt modelId="{E7B28A9D-4D4A-4543-A355-4964161E70A2}" type="pres">
      <dgm:prSet presAssocID="{B2BFD642-74A0-4D5E-B093-E298F6675A6D}" presName="childNode1tx" presStyleLbl="bgAcc1" presStyleIdx="0" presStyleCnt="2">
        <dgm:presLayoutVars>
          <dgm:bulletEnabled val="1"/>
        </dgm:presLayoutVars>
      </dgm:prSet>
      <dgm:spPr/>
      <dgm:t>
        <a:bodyPr/>
        <a:lstStyle/>
        <a:p>
          <a:endParaRPr lang="en-US"/>
        </a:p>
      </dgm:t>
    </dgm:pt>
    <dgm:pt modelId="{04DD944A-C392-42A8-B132-F10D8C48E1CC}" type="pres">
      <dgm:prSet presAssocID="{B2BFD642-74A0-4D5E-B093-E298F6675A6D}" presName="parentNode1" presStyleLbl="node1" presStyleIdx="0" presStyleCnt="2">
        <dgm:presLayoutVars>
          <dgm:chMax val="1"/>
          <dgm:bulletEnabled val="1"/>
        </dgm:presLayoutVars>
      </dgm:prSet>
      <dgm:spPr/>
      <dgm:t>
        <a:bodyPr/>
        <a:lstStyle/>
        <a:p>
          <a:endParaRPr lang="en-US"/>
        </a:p>
      </dgm:t>
    </dgm:pt>
    <dgm:pt modelId="{ECB8D991-9C02-430F-B0FE-3C35AE6E4588}" type="pres">
      <dgm:prSet presAssocID="{B2BFD642-74A0-4D5E-B093-E298F6675A6D}" presName="connSite1" presStyleCnt="0"/>
      <dgm:spPr/>
      <dgm:t>
        <a:bodyPr/>
        <a:lstStyle/>
        <a:p>
          <a:endParaRPr lang="en-US"/>
        </a:p>
      </dgm:t>
    </dgm:pt>
    <dgm:pt modelId="{88EF8A20-0647-46A3-B275-75D7039A752E}" type="pres">
      <dgm:prSet presAssocID="{52817E0F-08C1-4DEE-B108-84BAD7109F68}" presName="Name9" presStyleLbl="sibTrans2D1" presStyleIdx="0" presStyleCnt="1"/>
      <dgm:spPr/>
      <dgm:t>
        <a:bodyPr/>
        <a:lstStyle/>
        <a:p>
          <a:endParaRPr lang="en-US"/>
        </a:p>
      </dgm:t>
    </dgm:pt>
    <dgm:pt modelId="{242D961F-0222-4038-8C5F-B54313AEB4CC}" type="pres">
      <dgm:prSet presAssocID="{612E0068-A462-43AE-9E52-8DFF60C14B07}" presName="composite2" presStyleCnt="0"/>
      <dgm:spPr/>
      <dgm:t>
        <a:bodyPr/>
        <a:lstStyle/>
        <a:p>
          <a:endParaRPr lang="en-US"/>
        </a:p>
      </dgm:t>
    </dgm:pt>
    <dgm:pt modelId="{65047D30-34A9-404F-93B1-E217C4D30CFA}" type="pres">
      <dgm:prSet presAssocID="{612E0068-A462-43AE-9E52-8DFF60C14B07}" presName="dummyNode2" presStyleLbl="node1" presStyleIdx="0" presStyleCnt="2"/>
      <dgm:spPr/>
      <dgm:t>
        <a:bodyPr/>
        <a:lstStyle/>
        <a:p>
          <a:endParaRPr lang="en-US"/>
        </a:p>
      </dgm:t>
    </dgm:pt>
    <dgm:pt modelId="{A15ACD6F-5985-4677-9BEB-63E67A01B007}" type="pres">
      <dgm:prSet presAssocID="{612E0068-A462-43AE-9E52-8DFF60C14B07}" presName="childNode2" presStyleLbl="bgAcc1" presStyleIdx="1" presStyleCnt="2">
        <dgm:presLayoutVars>
          <dgm:bulletEnabled val="1"/>
        </dgm:presLayoutVars>
      </dgm:prSet>
      <dgm:spPr/>
      <dgm:t>
        <a:bodyPr/>
        <a:lstStyle/>
        <a:p>
          <a:endParaRPr lang="en-US"/>
        </a:p>
      </dgm:t>
    </dgm:pt>
    <dgm:pt modelId="{D9CA951F-1F50-4AA6-8545-50557337DA1C}" type="pres">
      <dgm:prSet presAssocID="{612E0068-A462-43AE-9E52-8DFF60C14B07}" presName="childNode2tx" presStyleLbl="bgAcc1" presStyleIdx="1" presStyleCnt="2">
        <dgm:presLayoutVars>
          <dgm:bulletEnabled val="1"/>
        </dgm:presLayoutVars>
      </dgm:prSet>
      <dgm:spPr/>
      <dgm:t>
        <a:bodyPr/>
        <a:lstStyle/>
        <a:p>
          <a:endParaRPr lang="en-US"/>
        </a:p>
      </dgm:t>
    </dgm:pt>
    <dgm:pt modelId="{E37382E1-3A43-4D49-BF8E-FCDBF228339D}" type="pres">
      <dgm:prSet presAssocID="{612E0068-A462-43AE-9E52-8DFF60C14B07}" presName="parentNode2" presStyleLbl="node1" presStyleIdx="1" presStyleCnt="2">
        <dgm:presLayoutVars>
          <dgm:chMax val="0"/>
          <dgm:bulletEnabled val="1"/>
        </dgm:presLayoutVars>
      </dgm:prSet>
      <dgm:spPr/>
      <dgm:t>
        <a:bodyPr/>
        <a:lstStyle/>
        <a:p>
          <a:endParaRPr lang="en-US"/>
        </a:p>
      </dgm:t>
    </dgm:pt>
    <dgm:pt modelId="{6652A0CC-4882-45AF-A8E7-C33ABC9A7E42}" type="pres">
      <dgm:prSet presAssocID="{612E0068-A462-43AE-9E52-8DFF60C14B07}" presName="connSite2" presStyleCnt="0"/>
      <dgm:spPr/>
      <dgm:t>
        <a:bodyPr/>
        <a:lstStyle/>
        <a:p>
          <a:endParaRPr lang="en-US"/>
        </a:p>
      </dgm:t>
    </dgm:pt>
  </dgm:ptLst>
  <dgm:cxnLst>
    <dgm:cxn modelId="{C1A746F2-CAC4-47A0-9B9E-CBB62C881116}" srcId="{B2BFD642-74A0-4D5E-B093-E298F6675A6D}" destId="{50994B60-220C-4067-A53C-07B24610FEB4}" srcOrd="0" destOrd="0" parTransId="{31675BD8-0994-4CEC-AA27-8780008707FC}" sibTransId="{B7428E60-1CAA-40B7-8D13-B906726B79BC}"/>
    <dgm:cxn modelId="{E10FBC65-75CA-4510-819F-F76FEE2CAA57}" type="presOf" srcId="{50994B60-220C-4067-A53C-07B24610FEB4}" destId="{E7B28A9D-4D4A-4543-A355-4964161E70A2}" srcOrd="1" destOrd="0" presId="urn:microsoft.com/office/officeart/2005/8/layout/hProcess4"/>
    <dgm:cxn modelId="{E3DCC151-901B-4EC3-8E52-2DBA962B00EB}" srcId="{612E0068-A462-43AE-9E52-8DFF60C14B07}" destId="{45411992-0E36-43A1-8040-C6B5089316E4}" srcOrd="0" destOrd="0" parTransId="{AA2D7301-BACC-4AE0-BAD8-393F18C1300B}" sibTransId="{1E1FFE00-8FB1-4DE5-A754-86A0A1936AD0}"/>
    <dgm:cxn modelId="{A707202E-4D8B-43F7-91F9-0ADB1BB44D19}" type="presOf" srcId="{50994B60-220C-4067-A53C-07B24610FEB4}" destId="{9BAE7113-7F2A-4C2A-936F-558DC7B651A5}" srcOrd="0" destOrd="0" presId="urn:microsoft.com/office/officeart/2005/8/layout/hProcess4"/>
    <dgm:cxn modelId="{5B806EEB-2B7D-4A2C-83FF-4B5E2AE8B4A9}" type="presOf" srcId="{45411992-0E36-43A1-8040-C6B5089316E4}" destId="{A15ACD6F-5985-4677-9BEB-63E67A01B007}" srcOrd="0" destOrd="0" presId="urn:microsoft.com/office/officeart/2005/8/layout/hProcess4"/>
    <dgm:cxn modelId="{4D21F6AE-D0F2-4159-B065-63F6A36893E8}" type="presOf" srcId="{55818494-DC0F-4512-AB85-99A5DDEE6F85}" destId="{0919F94B-A99E-43C2-B0A8-96ECD22E48F1}" srcOrd="0" destOrd="0" presId="urn:microsoft.com/office/officeart/2005/8/layout/hProcess4"/>
    <dgm:cxn modelId="{2E6A1EBF-48A1-4D7B-BC41-FD126553A48D}" type="presOf" srcId="{B2BFD642-74A0-4D5E-B093-E298F6675A6D}" destId="{04DD944A-C392-42A8-B132-F10D8C48E1CC}" srcOrd="0" destOrd="0" presId="urn:microsoft.com/office/officeart/2005/8/layout/hProcess4"/>
    <dgm:cxn modelId="{563DF485-AE83-4B91-9928-6541BA2069E4}" type="presOf" srcId="{612E0068-A462-43AE-9E52-8DFF60C14B07}" destId="{E37382E1-3A43-4D49-BF8E-FCDBF228339D}" srcOrd="0" destOrd="0" presId="urn:microsoft.com/office/officeart/2005/8/layout/hProcess4"/>
    <dgm:cxn modelId="{3925FC94-EC03-4B5E-8C92-1E6AC7C1D95A}" srcId="{55818494-DC0F-4512-AB85-99A5DDEE6F85}" destId="{B2BFD642-74A0-4D5E-B093-E298F6675A6D}" srcOrd="0" destOrd="0" parTransId="{6C3FFA3E-C31B-414B-9381-130E4C9757E5}" sibTransId="{52817E0F-08C1-4DEE-B108-84BAD7109F68}"/>
    <dgm:cxn modelId="{471DC108-FE66-4B38-B7BE-2B8E1C9F693A}" type="presOf" srcId="{52817E0F-08C1-4DEE-B108-84BAD7109F68}" destId="{88EF8A20-0647-46A3-B275-75D7039A752E}" srcOrd="0" destOrd="0" presId="urn:microsoft.com/office/officeart/2005/8/layout/hProcess4"/>
    <dgm:cxn modelId="{9EDB6971-5E42-4ACE-B019-D9C6EECEEDA9}" type="presOf" srcId="{45411992-0E36-43A1-8040-C6B5089316E4}" destId="{D9CA951F-1F50-4AA6-8545-50557337DA1C}" srcOrd="1" destOrd="0" presId="urn:microsoft.com/office/officeart/2005/8/layout/hProcess4"/>
    <dgm:cxn modelId="{B2B27E8A-0B06-4480-8B01-F2C4CC2B0C59}" srcId="{55818494-DC0F-4512-AB85-99A5DDEE6F85}" destId="{612E0068-A462-43AE-9E52-8DFF60C14B07}" srcOrd="1" destOrd="0" parTransId="{F9646701-22BF-40D2-9AE1-076789E35F52}" sibTransId="{032E9423-C708-4A9A-B45F-15926407DEA7}"/>
    <dgm:cxn modelId="{DFBCFACA-4753-415A-8934-136CD2651A9A}" type="presParOf" srcId="{0919F94B-A99E-43C2-B0A8-96ECD22E48F1}" destId="{46098DC5-C13A-4AFF-B276-89F2F6BBC0CA}" srcOrd="0" destOrd="0" presId="urn:microsoft.com/office/officeart/2005/8/layout/hProcess4"/>
    <dgm:cxn modelId="{508CC3D7-C005-4E43-8833-76E70E97ED54}" type="presParOf" srcId="{0919F94B-A99E-43C2-B0A8-96ECD22E48F1}" destId="{3A56F36C-1581-4981-8454-22129DFB4043}" srcOrd="1" destOrd="0" presId="urn:microsoft.com/office/officeart/2005/8/layout/hProcess4"/>
    <dgm:cxn modelId="{EB6FD22F-7D7D-4AA3-9326-A32D4352E182}" type="presParOf" srcId="{0919F94B-A99E-43C2-B0A8-96ECD22E48F1}" destId="{8D3832AA-1C29-47DB-B54C-0293558605A3}" srcOrd="2" destOrd="0" presId="urn:microsoft.com/office/officeart/2005/8/layout/hProcess4"/>
    <dgm:cxn modelId="{8CE57F48-0EAC-47BC-81CD-3178330413F2}" type="presParOf" srcId="{8D3832AA-1C29-47DB-B54C-0293558605A3}" destId="{E01D11F5-5576-41DE-987E-36CDDE59153F}" srcOrd="0" destOrd="0" presId="urn:microsoft.com/office/officeart/2005/8/layout/hProcess4"/>
    <dgm:cxn modelId="{4DE2D466-1E4F-45C8-8ED4-1B16FC37345D}" type="presParOf" srcId="{E01D11F5-5576-41DE-987E-36CDDE59153F}" destId="{3D1A212E-0D0B-487D-B5CC-732EE8C79DC8}" srcOrd="0" destOrd="0" presId="urn:microsoft.com/office/officeart/2005/8/layout/hProcess4"/>
    <dgm:cxn modelId="{EF673914-6432-40A5-B5CC-4DAA7645207B}" type="presParOf" srcId="{E01D11F5-5576-41DE-987E-36CDDE59153F}" destId="{9BAE7113-7F2A-4C2A-936F-558DC7B651A5}" srcOrd="1" destOrd="0" presId="urn:microsoft.com/office/officeart/2005/8/layout/hProcess4"/>
    <dgm:cxn modelId="{A2CB1372-3510-4EE3-9A91-1199E148DD88}" type="presParOf" srcId="{E01D11F5-5576-41DE-987E-36CDDE59153F}" destId="{E7B28A9D-4D4A-4543-A355-4964161E70A2}" srcOrd="2" destOrd="0" presId="urn:microsoft.com/office/officeart/2005/8/layout/hProcess4"/>
    <dgm:cxn modelId="{397247A0-3524-40D0-AB1A-ECB37BA82385}" type="presParOf" srcId="{E01D11F5-5576-41DE-987E-36CDDE59153F}" destId="{04DD944A-C392-42A8-B132-F10D8C48E1CC}" srcOrd="3" destOrd="0" presId="urn:microsoft.com/office/officeart/2005/8/layout/hProcess4"/>
    <dgm:cxn modelId="{BE07D024-4AEE-4EAB-B3CC-9818C7E4C44B}" type="presParOf" srcId="{E01D11F5-5576-41DE-987E-36CDDE59153F}" destId="{ECB8D991-9C02-430F-B0FE-3C35AE6E4588}" srcOrd="4" destOrd="0" presId="urn:microsoft.com/office/officeart/2005/8/layout/hProcess4"/>
    <dgm:cxn modelId="{5F6FE69A-3F57-4090-8AA9-7AB4CE63B1A9}" type="presParOf" srcId="{8D3832AA-1C29-47DB-B54C-0293558605A3}" destId="{88EF8A20-0647-46A3-B275-75D7039A752E}" srcOrd="1" destOrd="0" presId="urn:microsoft.com/office/officeart/2005/8/layout/hProcess4"/>
    <dgm:cxn modelId="{12B8694A-B86A-47CF-94E5-2F4B859EAC1D}" type="presParOf" srcId="{8D3832AA-1C29-47DB-B54C-0293558605A3}" destId="{242D961F-0222-4038-8C5F-B54313AEB4CC}" srcOrd="2" destOrd="0" presId="urn:microsoft.com/office/officeart/2005/8/layout/hProcess4"/>
    <dgm:cxn modelId="{980FC4B3-8748-43E8-B422-C833C680FC27}" type="presParOf" srcId="{242D961F-0222-4038-8C5F-B54313AEB4CC}" destId="{65047D30-34A9-404F-93B1-E217C4D30CFA}" srcOrd="0" destOrd="0" presId="urn:microsoft.com/office/officeart/2005/8/layout/hProcess4"/>
    <dgm:cxn modelId="{AE59A2E5-C45C-4441-A702-0034E28C48BD}" type="presParOf" srcId="{242D961F-0222-4038-8C5F-B54313AEB4CC}" destId="{A15ACD6F-5985-4677-9BEB-63E67A01B007}" srcOrd="1" destOrd="0" presId="urn:microsoft.com/office/officeart/2005/8/layout/hProcess4"/>
    <dgm:cxn modelId="{F4E817CF-C6FD-4D98-8212-F8E7E723F009}" type="presParOf" srcId="{242D961F-0222-4038-8C5F-B54313AEB4CC}" destId="{D9CA951F-1F50-4AA6-8545-50557337DA1C}" srcOrd="2" destOrd="0" presId="urn:microsoft.com/office/officeart/2005/8/layout/hProcess4"/>
    <dgm:cxn modelId="{51A55183-EC1A-4DD0-8B49-F67300A24347}" type="presParOf" srcId="{242D961F-0222-4038-8C5F-B54313AEB4CC}" destId="{E37382E1-3A43-4D49-BF8E-FCDBF228339D}" srcOrd="3" destOrd="0" presId="urn:microsoft.com/office/officeart/2005/8/layout/hProcess4"/>
    <dgm:cxn modelId="{867BCDF6-F7E9-439C-BE2F-243C4F5F5758}" type="presParOf" srcId="{242D961F-0222-4038-8C5F-B54313AEB4CC}" destId="{6652A0CC-4882-45AF-A8E7-C33ABC9A7E4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F044B-34C2-4A18-947B-6675A5C240ED}" type="doc">
      <dgm:prSet loTypeId="urn:microsoft.com/office/officeart/2005/8/layout/default#65" loCatId="list" qsTypeId="urn:microsoft.com/office/officeart/2005/8/quickstyle/simple1" qsCatId="simple" csTypeId="urn:microsoft.com/office/officeart/2005/8/colors/accent3_3" csCatId="accent3" phldr="1"/>
      <dgm:spPr/>
      <dgm:t>
        <a:bodyPr/>
        <a:lstStyle/>
        <a:p>
          <a:endParaRPr lang="en-US"/>
        </a:p>
      </dgm:t>
    </dgm:pt>
    <dgm:pt modelId="{7DC7F92B-A1DD-43F1-A60E-E56D8AD979ED}">
      <dgm:prSet phldrT="[Text]" custT="1">
        <dgm:style>
          <a:lnRef idx="0">
            <a:schemeClr val="accent3"/>
          </a:lnRef>
          <a:fillRef idx="3">
            <a:schemeClr val="accent3"/>
          </a:fillRef>
          <a:effectRef idx="3">
            <a:schemeClr val="accent3"/>
          </a:effectRef>
          <a:fontRef idx="minor">
            <a:schemeClr val="lt1"/>
          </a:fontRef>
        </dgm:style>
      </dgm:prSet>
      <dgm:spPr>
        <a:solidFill>
          <a:schemeClr val="accent2"/>
        </a:solidFill>
        <a:effectLst/>
        <a:scene3d>
          <a:camera prst="orthographicFront">
            <a:rot lat="0" lon="0" rev="0"/>
          </a:camera>
          <a:lightRig rig="threePt" dir="t">
            <a:rot lat="0" lon="0" rev="1200000"/>
          </a:lightRig>
        </a:scene3d>
        <a:sp3d/>
      </dgm:spPr>
      <dgm:t>
        <a:bodyPr/>
        <a:lstStyle/>
        <a:p>
          <a:r>
            <a:rPr lang="en-US" sz="4400" dirty="0" smtClean="0">
              <a:latin typeface="Verdana" pitchFamily="34" charset="0"/>
              <a:ea typeface="Verdana" pitchFamily="34" charset="0"/>
              <a:cs typeface="Verdana" pitchFamily="34" charset="0"/>
            </a:rPr>
            <a:t>What is working well?</a:t>
          </a:r>
          <a:endParaRPr lang="en-US" sz="4400" dirty="0">
            <a:latin typeface="Verdana" pitchFamily="34" charset="0"/>
            <a:ea typeface="Verdana" pitchFamily="34" charset="0"/>
            <a:cs typeface="Verdana" pitchFamily="34" charset="0"/>
          </a:endParaRPr>
        </a:p>
      </dgm:t>
    </dgm:pt>
    <dgm:pt modelId="{E96C9529-ADE6-4ABD-8376-A6371CD68DEE}" type="parTrans" cxnId="{D00D1E6D-CCB0-4305-807C-FD9A308ADC1A}">
      <dgm:prSet/>
      <dgm:spPr/>
      <dgm:t>
        <a:bodyPr/>
        <a:lstStyle/>
        <a:p>
          <a:endParaRPr lang="en-US"/>
        </a:p>
      </dgm:t>
    </dgm:pt>
    <dgm:pt modelId="{A987B6C0-2CC1-4410-86DA-D285CF7EBB7E}" type="sibTrans" cxnId="{D00D1E6D-CCB0-4305-807C-FD9A308ADC1A}">
      <dgm:prSet/>
      <dgm:spPr/>
      <dgm:t>
        <a:bodyPr/>
        <a:lstStyle/>
        <a:p>
          <a:endParaRPr lang="en-US"/>
        </a:p>
      </dgm:t>
    </dgm:pt>
    <dgm:pt modelId="{E81CEB8E-6E78-4E5B-AE89-BC08D1AC8B65}">
      <dgm:prSet phldrT="[Text]" custT="1">
        <dgm:style>
          <a:lnRef idx="0">
            <a:schemeClr val="accent5"/>
          </a:lnRef>
          <a:fillRef idx="3">
            <a:schemeClr val="accent5"/>
          </a:fillRef>
          <a:effectRef idx="3">
            <a:schemeClr val="accent5"/>
          </a:effectRef>
          <a:fontRef idx="minor">
            <a:schemeClr val="lt1"/>
          </a:fontRef>
        </dgm:style>
      </dgm:prSet>
      <dgm:spPr>
        <a:solidFill>
          <a:schemeClr val="accent3"/>
        </a:solidFill>
        <a:effectLst/>
        <a:scene3d>
          <a:camera prst="orthographicFront">
            <a:rot lat="0" lon="0" rev="0"/>
          </a:camera>
          <a:lightRig rig="threePt" dir="t">
            <a:rot lat="0" lon="0" rev="1200000"/>
          </a:lightRig>
        </a:scene3d>
        <a:sp3d/>
      </dgm:spPr>
      <dgm:t>
        <a:bodyPr/>
        <a:lstStyle/>
        <a:p>
          <a:r>
            <a:rPr lang="en-US" sz="4000" dirty="0" smtClean="0">
              <a:latin typeface="Verdana" pitchFamily="34" charset="0"/>
              <a:ea typeface="Verdana" pitchFamily="34" charset="0"/>
              <a:cs typeface="Verdana" pitchFamily="34" charset="0"/>
            </a:rPr>
            <a:t>What needs to happen next?</a:t>
          </a:r>
          <a:endParaRPr lang="en-US" sz="4000" dirty="0">
            <a:latin typeface="Verdana" pitchFamily="34" charset="0"/>
            <a:ea typeface="Verdana" pitchFamily="34" charset="0"/>
            <a:cs typeface="Verdana" pitchFamily="34" charset="0"/>
          </a:endParaRPr>
        </a:p>
      </dgm:t>
    </dgm:pt>
    <dgm:pt modelId="{F5D3D28C-1C1A-4AD4-BAC8-50C552C204E8}" type="parTrans" cxnId="{4BB5B04F-D6D5-405C-98DB-7E8CEBC3B6B2}">
      <dgm:prSet/>
      <dgm:spPr/>
      <dgm:t>
        <a:bodyPr/>
        <a:lstStyle/>
        <a:p>
          <a:endParaRPr lang="en-US"/>
        </a:p>
      </dgm:t>
    </dgm:pt>
    <dgm:pt modelId="{F393300C-9093-4982-9B82-FB420CEAEB0F}" type="sibTrans" cxnId="{4BB5B04F-D6D5-405C-98DB-7E8CEBC3B6B2}">
      <dgm:prSet/>
      <dgm:spPr/>
      <dgm:t>
        <a:bodyPr/>
        <a:lstStyle/>
        <a:p>
          <a:endParaRPr lang="en-US"/>
        </a:p>
      </dgm:t>
    </dgm:pt>
    <dgm:pt modelId="{0D9AE5E0-9951-46F7-A8BA-155177AB8DE9}">
      <dgm:prSet phldrT="[Text]" custT="1">
        <dgm:style>
          <a:lnRef idx="0">
            <a:schemeClr val="accent1"/>
          </a:lnRef>
          <a:fillRef idx="3">
            <a:schemeClr val="accent1"/>
          </a:fillRef>
          <a:effectRef idx="3">
            <a:schemeClr val="accent1"/>
          </a:effectRef>
          <a:fontRef idx="minor">
            <a:schemeClr val="lt1"/>
          </a:fontRef>
        </dgm:style>
      </dgm:prSet>
      <dgm:spPr>
        <a:solidFill>
          <a:schemeClr val="accent1"/>
        </a:solidFill>
        <a:effectLst/>
        <a:scene3d>
          <a:camera prst="orthographicFront">
            <a:rot lat="0" lon="0" rev="0"/>
          </a:camera>
          <a:lightRig rig="threePt" dir="t">
            <a:rot lat="0" lon="0" rev="1200000"/>
          </a:lightRig>
        </a:scene3d>
        <a:sp3d/>
      </dgm:spPr>
      <dgm:t>
        <a:bodyPr/>
        <a:lstStyle/>
        <a:p>
          <a:r>
            <a:rPr lang="en-US" sz="4400" dirty="0" smtClean="0">
              <a:latin typeface="Verdana" pitchFamily="34" charset="0"/>
              <a:ea typeface="Verdana" pitchFamily="34" charset="0"/>
              <a:cs typeface="Verdana" pitchFamily="34" charset="0"/>
            </a:rPr>
            <a:t>What are we worried about?</a:t>
          </a:r>
          <a:endParaRPr lang="en-US" sz="4400" dirty="0">
            <a:latin typeface="Verdana" pitchFamily="34" charset="0"/>
            <a:ea typeface="Verdana" pitchFamily="34" charset="0"/>
            <a:cs typeface="Verdana" pitchFamily="34" charset="0"/>
          </a:endParaRPr>
        </a:p>
      </dgm:t>
    </dgm:pt>
    <dgm:pt modelId="{40AE7817-D448-4A98-B523-21518F5303D0}" type="sibTrans" cxnId="{C31CA3CC-3FE2-4AB0-93D8-EA1C836B89D9}">
      <dgm:prSet/>
      <dgm:spPr/>
      <dgm:t>
        <a:bodyPr/>
        <a:lstStyle/>
        <a:p>
          <a:endParaRPr lang="en-US"/>
        </a:p>
      </dgm:t>
    </dgm:pt>
    <dgm:pt modelId="{2CF8A49E-91A3-4146-8329-F4015B0E2F1A}" type="parTrans" cxnId="{C31CA3CC-3FE2-4AB0-93D8-EA1C836B89D9}">
      <dgm:prSet/>
      <dgm:spPr/>
      <dgm:t>
        <a:bodyPr/>
        <a:lstStyle/>
        <a:p>
          <a:endParaRPr lang="en-US"/>
        </a:p>
      </dgm:t>
    </dgm:pt>
    <dgm:pt modelId="{D043C824-240E-4DD7-9C13-72EDBBD8CE65}" type="pres">
      <dgm:prSet presAssocID="{EDEF044B-34C2-4A18-947B-6675A5C240ED}" presName="diagram" presStyleCnt="0">
        <dgm:presLayoutVars>
          <dgm:dir/>
          <dgm:resizeHandles val="exact"/>
        </dgm:presLayoutVars>
      </dgm:prSet>
      <dgm:spPr/>
      <dgm:t>
        <a:bodyPr/>
        <a:lstStyle/>
        <a:p>
          <a:endParaRPr lang="en-US"/>
        </a:p>
      </dgm:t>
    </dgm:pt>
    <dgm:pt modelId="{A4F06117-EEFE-4D21-ACAB-365E16120361}" type="pres">
      <dgm:prSet presAssocID="{0D9AE5E0-9951-46F7-A8BA-155177AB8DE9}" presName="node" presStyleLbl="node1" presStyleIdx="0" presStyleCnt="3">
        <dgm:presLayoutVars>
          <dgm:bulletEnabled val="1"/>
        </dgm:presLayoutVars>
      </dgm:prSet>
      <dgm:spPr/>
      <dgm:t>
        <a:bodyPr/>
        <a:lstStyle/>
        <a:p>
          <a:endParaRPr lang="en-US"/>
        </a:p>
      </dgm:t>
    </dgm:pt>
    <dgm:pt modelId="{73E5BF30-BA12-4F88-B837-689E4E99FD17}" type="pres">
      <dgm:prSet presAssocID="{40AE7817-D448-4A98-B523-21518F5303D0}" presName="sibTrans" presStyleCnt="0"/>
      <dgm:spPr/>
      <dgm:t>
        <a:bodyPr/>
        <a:lstStyle/>
        <a:p>
          <a:endParaRPr lang="en-US"/>
        </a:p>
      </dgm:t>
    </dgm:pt>
    <dgm:pt modelId="{04BA60D1-C7F0-4203-86D7-8D5EC19B4CC9}" type="pres">
      <dgm:prSet presAssocID="{7DC7F92B-A1DD-43F1-A60E-E56D8AD979ED}" presName="node" presStyleLbl="node1" presStyleIdx="1" presStyleCnt="3">
        <dgm:presLayoutVars>
          <dgm:bulletEnabled val="1"/>
        </dgm:presLayoutVars>
      </dgm:prSet>
      <dgm:spPr/>
      <dgm:t>
        <a:bodyPr/>
        <a:lstStyle/>
        <a:p>
          <a:endParaRPr lang="en-US"/>
        </a:p>
      </dgm:t>
    </dgm:pt>
    <dgm:pt modelId="{57D92758-E5DB-4BFB-9726-4FDFA855ECCB}" type="pres">
      <dgm:prSet presAssocID="{A987B6C0-2CC1-4410-86DA-D285CF7EBB7E}" presName="sibTrans" presStyleCnt="0"/>
      <dgm:spPr/>
      <dgm:t>
        <a:bodyPr/>
        <a:lstStyle/>
        <a:p>
          <a:endParaRPr lang="en-US"/>
        </a:p>
      </dgm:t>
    </dgm:pt>
    <dgm:pt modelId="{D633A7DC-0EEC-4FB4-931A-ACA60178ED27}" type="pres">
      <dgm:prSet presAssocID="{E81CEB8E-6E78-4E5B-AE89-BC08D1AC8B65}" presName="node" presStyleLbl="node1" presStyleIdx="2" presStyleCnt="3" custLinFactNeighborX="702" custLinFactNeighborY="-6547">
        <dgm:presLayoutVars>
          <dgm:bulletEnabled val="1"/>
        </dgm:presLayoutVars>
      </dgm:prSet>
      <dgm:spPr/>
      <dgm:t>
        <a:bodyPr/>
        <a:lstStyle/>
        <a:p>
          <a:endParaRPr lang="en-US"/>
        </a:p>
      </dgm:t>
    </dgm:pt>
  </dgm:ptLst>
  <dgm:cxnLst>
    <dgm:cxn modelId="{D6921E19-8100-48E7-99F7-EDFE36B93BB2}" type="presOf" srcId="{0D9AE5E0-9951-46F7-A8BA-155177AB8DE9}" destId="{A4F06117-EEFE-4D21-ACAB-365E16120361}" srcOrd="0" destOrd="0" presId="urn:microsoft.com/office/officeart/2005/8/layout/default#65"/>
    <dgm:cxn modelId="{A167FD72-992A-4C29-A673-236813B9528F}" type="presOf" srcId="{EDEF044B-34C2-4A18-947B-6675A5C240ED}" destId="{D043C824-240E-4DD7-9C13-72EDBBD8CE65}" srcOrd="0" destOrd="0" presId="urn:microsoft.com/office/officeart/2005/8/layout/default#65"/>
    <dgm:cxn modelId="{4BB5B04F-D6D5-405C-98DB-7E8CEBC3B6B2}" srcId="{EDEF044B-34C2-4A18-947B-6675A5C240ED}" destId="{E81CEB8E-6E78-4E5B-AE89-BC08D1AC8B65}" srcOrd="2" destOrd="0" parTransId="{F5D3D28C-1C1A-4AD4-BAC8-50C552C204E8}" sibTransId="{F393300C-9093-4982-9B82-FB420CEAEB0F}"/>
    <dgm:cxn modelId="{D00D1E6D-CCB0-4305-807C-FD9A308ADC1A}" srcId="{EDEF044B-34C2-4A18-947B-6675A5C240ED}" destId="{7DC7F92B-A1DD-43F1-A60E-E56D8AD979ED}" srcOrd="1" destOrd="0" parTransId="{E96C9529-ADE6-4ABD-8376-A6371CD68DEE}" sibTransId="{A987B6C0-2CC1-4410-86DA-D285CF7EBB7E}"/>
    <dgm:cxn modelId="{39BD791F-2C3E-4504-BBDC-8B86909D7C90}" type="presOf" srcId="{E81CEB8E-6E78-4E5B-AE89-BC08D1AC8B65}" destId="{D633A7DC-0EEC-4FB4-931A-ACA60178ED27}" srcOrd="0" destOrd="0" presId="urn:microsoft.com/office/officeart/2005/8/layout/default#65"/>
    <dgm:cxn modelId="{A97A078F-578A-4D29-B64D-717263DCB444}" type="presOf" srcId="{7DC7F92B-A1DD-43F1-A60E-E56D8AD979ED}" destId="{04BA60D1-C7F0-4203-86D7-8D5EC19B4CC9}" srcOrd="0" destOrd="0" presId="urn:microsoft.com/office/officeart/2005/8/layout/default#65"/>
    <dgm:cxn modelId="{C31CA3CC-3FE2-4AB0-93D8-EA1C836B89D9}" srcId="{EDEF044B-34C2-4A18-947B-6675A5C240ED}" destId="{0D9AE5E0-9951-46F7-A8BA-155177AB8DE9}" srcOrd="0" destOrd="0" parTransId="{2CF8A49E-91A3-4146-8329-F4015B0E2F1A}" sibTransId="{40AE7817-D448-4A98-B523-21518F5303D0}"/>
    <dgm:cxn modelId="{FEDCF76F-5E9B-4AD1-B863-7272ED87EA20}" type="presParOf" srcId="{D043C824-240E-4DD7-9C13-72EDBBD8CE65}" destId="{A4F06117-EEFE-4D21-ACAB-365E16120361}" srcOrd="0" destOrd="0" presId="urn:microsoft.com/office/officeart/2005/8/layout/default#65"/>
    <dgm:cxn modelId="{A96ED246-2DBE-434D-B8D8-AAF2DBDAD494}" type="presParOf" srcId="{D043C824-240E-4DD7-9C13-72EDBBD8CE65}" destId="{73E5BF30-BA12-4F88-B837-689E4E99FD17}" srcOrd="1" destOrd="0" presId="urn:microsoft.com/office/officeart/2005/8/layout/default#65"/>
    <dgm:cxn modelId="{C6C11675-2F83-4B9F-BA00-173AB1A756A9}" type="presParOf" srcId="{D043C824-240E-4DD7-9C13-72EDBBD8CE65}" destId="{04BA60D1-C7F0-4203-86D7-8D5EC19B4CC9}" srcOrd="2" destOrd="0" presId="urn:microsoft.com/office/officeart/2005/8/layout/default#65"/>
    <dgm:cxn modelId="{7F36A44B-860F-44E2-9987-0899D4F7E355}" type="presParOf" srcId="{D043C824-240E-4DD7-9C13-72EDBBD8CE65}" destId="{57D92758-E5DB-4BFB-9726-4FDFA855ECCB}" srcOrd="3" destOrd="0" presId="urn:microsoft.com/office/officeart/2005/8/layout/default#65"/>
    <dgm:cxn modelId="{3254A4E8-A190-4A0B-8863-7EFD43C91678}" type="presParOf" srcId="{D043C824-240E-4DD7-9C13-72EDBBD8CE65}" destId="{D633A7DC-0EEC-4FB4-931A-ACA60178ED27}" srcOrd="4" destOrd="0" presId="urn:microsoft.com/office/officeart/2005/8/layout/default#6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7113-7F2A-4C2A-936F-558DC7B651A5}">
      <dsp:nvSpPr>
        <dsp:cNvPr id="0" name=""/>
        <dsp:cNvSpPr/>
      </dsp:nvSpPr>
      <dsp:spPr>
        <a:xfrm>
          <a:off x="464755" y="953029"/>
          <a:ext cx="2220335" cy="1831312"/>
        </a:xfrm>
        <a:prstGeom prst="roundRect">
          <a:avLst>
            <a:gd name="adj" fmla="val 10000"/>
          </a:avLst>
        </a:prstGeom>
        <a:solidFill>
          <a:schemeClr val="lt1">
            <a:alpha val="90000"/>
            <a:hueOff val="0"/>
            <a:satOff val="0"/>
            <a:lumOff val="0"/>
            <a:alphaOff val="0"/>
          </a:schemeClr>
        </a:solidFill>
        <a:ln w="285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31775" lvl="1" indent="-231775" algn="l" defTabSz="2889250">
            <a:lnSpc>
              <a:spcPct val="90000"/>
            </a:lnSpc>
            <a:spcBef>
              <a:spcPct val="0"/>
            </a:spcBef>
            <a:spcAft>
              <a:spcPct val="15000"/>
            </a:spcAft>
            <a:buChar char="••"/>
          </a:pPr>
          <a:endParaRPr lang="en-US" sz="6500" kern="1200" dirty="0"/>
        </a:p>
      </dsp:txBody>
      <dsp:txXfrm>
        <a:off x="506899" y="995173"/>
        <a:ext cx="2136047" cy="1354600"/>
      </dsp:txXfrm>
    </dsp:sp>
    <dsp:sp modelId="{88EF8A20-0647-46A3-B275-75D7039A752E}">
      <dsp:nvSpPr>
        <dsp:cNvPr id="0" name=""/>
        <dsp:cNvSpPr/>
      </dsp:nvSpPr>
      <dsp:spPr>
        <a:xfrm>
          <a:off x="1730431" y="1453499"/>
          <a:ext cx="2353616" cy="2353616"/>
        </a:xfrm>
        <a:prstGeom prst="leftCircularArrow">
          <a:avLst>
            <a:gd name="adj1" fmla="val 2754"/>
            <a:gd name="adj2" fmla="val 335687"/>
            <a:gd name="adj3" fmla="val 2111197"/>
            <a:gd name="adj4" fmla="val 9024489"/>
            <a:gd name="adj5" fmla="val 3212"/>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sp>
    <dsp:sp modelId="{04DD944A-C392-42A8-B132-F10D8C48E1CC}">
      <dsp:nvSpPr>
        <dsp:cNvPr id="0" name=""/>
        <dsp:cNvSpPr/>
      </dsp:nvSpPr>
      <dsp:spPr>
        <a:xfrm>
          <a:off x="958163" y="2391918"/>
          <a:ext cx="1973631" cy="784848"/>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Screening Criteria</a:t>
          </a:r>
          <a:endParaRPr lang="en-US" sz="2400" kern="1200" dirty="0"/>
        </a:p>
      </dsp:txBody>
      <dsp:txXfrm>
        <a:off x="981150" y="2414905"/>
        <a:ext cx="1927657" cy="738874"/>
      </dsp:txXfrm>
    </dsp:sp>
    <dsp:sp modelId="{A15ACD6F-5985-4677-9BEB-63E67A01B007}">
      <dsp:nvSpPr>
        <dsp:cNvPr id="0" name=""/>
        <dsp:cNvSpPr/>
      </dsp:nvSpPr>
      <dsp:spPr>
        <a:xfrm>
          <a:off x="3240405" y="953029"/>
          <a:ext cx="2220335" cy="1831312"/>
        </a:xfrm>
        <a:prstGeom prst="roundRect">
          <a:avLst>
            <a:gd name="adj" fmla="val 10000"/>
          </a:avLst>
        </a:prstGeom>
        <a:solidFill>
          <a:schemeClr val="lt1">
            <a:alpha val="90000"/>
            <a:hueOff val="0"/>
            <a:satOff val="0"/>
            <a:lumOff val="0"/>
            <a:alphaOff val="0"/>
          </a:schemeClr>
        </a:solidFill>
        <a:ln w="2857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2889250">
            <a:lnSpc>
              <a:spcPct val="100000"/>
            </a:lnSpc>
            <a:spcBef>
              <a:spcPct val="0"/>
            </a:spcBef>
            <a:spcAft>
              <a:spcPts val="0"/>
            </a:spcAft>
            <a:buChar char="••"/>
          </a:pPr>
          <a:endParaRPr lang="en-US" sz="6500" kern="1200" dirty="0"/>
        </a:p>
      </dsp:txBody>
      <dsp:txXfrm>
        <a:off x="3282549" y="1387597"/>
        <a:ext cx="2136047" cy="1354600"/>
      </dsp:txXfrm>
    </dsp:sp>
    <dsp:sp modelId="{E37382E1-3A43-4D49-BF8E-FCDBF228339D}">
      <dsp:nvSpPr>
        <dsp:cNvPr id="0" name=""/>
        <dsp:cNvSpPr/>
      </dsp:nvSpPr>
      <dsp:spPr>
        <a:xfrm>
          <a:off x="3733812" y="560605"/>
          <a:ext cx="1973631" cy="784848"/>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Response Priority</a:t>
          </a:r>
          <a:endParaRPr lang="en-US" sz="2400" kern="1200" dirty="0"/>
        </a:p>
      </dsp:txBody>
      <dsp:txXfrm>
        <a:off x="3756799" y="583592"/>
        <a:ext cx="1927657" cy="738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6117-EEFE-4D21-ACAB-365E16120361}">
      <dsp:nvSpPr>
        <dsp:cNvPr id="0" name=""/>
        <dsp:cNvSpPr/>
      </dsp:nvSpPr>
      <dsp:spPr>
        <a:xfrm>
          <a:off x="309011" y="1287"/>
          <a:ext cx="3624560" cy="2174736"/>
        </a:xfrm>
        <a:prstGeom prst="rect">
          <a:avLst/>
        </a:prstGeom>
        <a:solidFill>
          <a:schemeClr val="accent1"/>
        </a:solidFill>
        <a:ln>
          <a:noFill/>
        </a:ln>
        <a:effectLst/>
        <a:scene3d>
          <a:camera prst="orthographicFront">
            <a:rot lat="0" lon="0" rev="0"/>
          </a:camera>
          <a:lightRig rig="threePt" dir="t">
            <a:rot lat="0" lon="0" rev="12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latin typeface="Verdana" pitchFamily="34" charset="0"/>
              <a:ea typeface="Verdana" pitchFamily="34" charset="0"/>
              <a:cs typeface="Verdana" pitchFamily="34" charset="0"/>
            </a:rPr>
            <a:t>What are we worried about?</a:t>
          </a:r>
          <a:endParaRPr lang="en-US" sz="4400" kern="1200" dirty="0">
            <a:latin typeface="Verdana" pitchFamily="34" charset="0"/>
            <a:ea typeface="Verdana" pitchFamily="34" charset="0"/>
            <a:cs typeface="Verdana" pitchFamily="34" charset="0"/>
          </a:endParaRPr>
        </a:p>
      </dsp:txBody>
      <dsp:txXfrm>
        <a:off x="309011" y="1287"/>
        <a:ext cx="3624560" cy="2174736"/>
      </dsp:txXfrm>
    </dsp:sp>
    <dsp:sp modelId="{04BA60D1-C7F0-4203-86D7-8D5EC19B4CC9}">
      <dsp:nvSpPr>
        <dsp:cNvPr id="0" name=""/>
        <dsp:cNvSpPr/>
      </dsp:nvSpPr>
      <dsp:spPr>
        <a:xfrm>
          <a:off x="4296028" y="1287"/>
          <a:ext cx="3624560" cy="2174736"/>
        </a:xfrm>
        <a:prstGeom prst="rect">
          <a:avLst/>
        </a:prstGeom>
        <a:solidFill>
          <a:schemeClr val="accent2"/>
        </a:solidFill>
        <a:ln>
          <a:noFill/>
        </a:ln>
        <a:effectLst/>
        <a:scene3d>
          <a:camera prst="orthographicFront">
            <a:rot lat="0" lon="0" rev="0"/>
          </a:camera>
          <a:lightRig rig="threePt"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latin typeface="Verdana" pitchFamily="34" charset="0"/>
              <a:ea typeface="Verdana" pitchFamily="34" charset="0"/>
              <a:cs typeface="Verdana" pitchFamily="34" charset="0"/>
            </a:rPr>
            <a:t>What is working well?</a:t>
          </a:r>
          <a:endParaRPr lang="en-US" sz="4400" kern="1200" dirty="0">
            <a:latin typeface="Verdana" pitchFamily="34" charset="0"/>
            <a:ea typeface="Verdana" pitchFamily="34" charset="0"/>
            <a:cs typeface="Verdana" pitchFamily="34" charset="0"/>
          </a:endParaRPr>
        </a:p>
      </dsp:txBody>
      <dsp:txXfrm>
        <a:off x="4296028" y="1287"/>
        <a:ext cx="3624560" cy="2174736"/>
      </dsp:txXfrm>
    </dsp:sp>
    <dsp:sp modelId="{D633A7DC-0EEC-4FB4-931A-ACA60178ED27}">
      <dsp:nvSpPr>
        <dsp:cNvPr id="0" name=""/>
        <dsp:cNvSpPr/>
      </dsp:nvSpPr>
      <dsp:spPr>
        <a:xfrm>
          <a:off x="2327964" y="2396099"/>
          <a:ext cx="3624560" cy="2174736"/>
        </a:xfrm>
        <a:prstGeom prst="rect">
          <a:avLst/>
        </a:prstGeom>
        <a:solidFill>
          <a:schemeClr val="accent3"/>
        </a:solidFill>
        <a:ln>
          <a:noFill/>
        </a:ln>
        <a:effectLst/>
        <a:scene3d>
          <a:camera prst="orthographicFront">
            <a:rot lat="0" lon="0" rev="0"/>
          </a:camera>
          <a:lightRig rig="threePt" dir="t">
            <a:rot lat="0" lon="0" rev="1200000"/>
          </a:lightRig>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Verdana" pitchFamily="34" charset="0"/>
              <a:ea typeface="Verdana" pitchFamily="34" charset="0"/>
              <a:cs typeface="Verdana" pitchFamily="34" charset="0"/>
            </a:rPr>
            <a:t>What needs to happen next?</a:t>
          </a:r>
          <a:endParaRPr lang="en-US" sz="4000" kern="1200" dirty="0">
            <a:latin typeface="Verdana" pitchFamily="34" charset="0"/>
            <a:ea typeface="Verdana" pitchFamily="34" charset="0"/>
            <a:cs typeface="Verdana" pitchFamily="34" charset="0"/>
          </a:endParaRPr>
        </a:p>
      </dsp:txBody>
      <dsp:txXfrm>
        <a:off x="2327964" y="2396099"/>
        <a:ext cx="3624560" cy="21747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6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D3B10-019F-48EE-AF05-C6EF56950145}" type="datetimeFigureOut">
              <a:rPr lang="en-US" smtClean="0"/>
              <a:t>9/25/2015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3F6F6-E96F-4AFD-9767-0EEBCE9D4AC0}" type="slidenum">
              <a:rPr lang="en-US" smtClean="0"/>
              <a:t>‹#›</a:t>
            </a:fld>
            <a:endParaRPr lang="en-US"/>
          </a:p>
        </p:txBody>
      </p:sp>
    </p:spTree>
    <p:extLst>
      <p:ext uri="{BB962C8B-B14F-4D97-AF65-F5344CB8AC3E}">
        <p14:creationId xmlns:p14="http://schemas.microsoft.com/office/powerpoint/2010/main" val="297952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will start with a review of the hotline tools, the questions that help drive the changes to the tool, and ways to think about its effective use.</a:t>
            </a:r>
            <a:endParaRPr lang="en-US" dirty="0"/>
          </a:p>
        </p:txBody>
      </p:sp>
      <p:sp>
        <p:nvSpPr>
          <p:cNvPr id="4" name="Slide Number Placeholder 3"/>
          <p:cNvSpPr>
            <a:spLocks noGrp="1"/>
          </p:cNvSpPr>
          <p:nvPr>
            <p:ph type="sldNum" sz="quarter" idx="10"/>
          </p:nvPr>
        </p:nvSpPr>
        <p:spPr/>
        <p:txBody>
          <a:bodyPr/>
          <a:lstStyle/>
          <a:p>
            <a:fld id="{0343F6F6-E96F-4AFD-9767-0EEBCE9D4AC0}" type="slidenum">
              <a:rPr lang="en-US" smtClean="0"/>
              <a:t>1</a:t>
            </a:fld>
            <a:endParaRPr lang="en-US"/>
          </a:p>
        </p:txBody>
      </p:sp>
    </p:spTree>
    <p:extLst>
      <p:ext uri="{BB962C8B-B14F-4D97-AF65-F5344CB8AC3E}">
        <p14:creationId xmlns:p14="http://schemas.microsoft.com/office/powerpoint/2010/main" val="340910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GB" sz="1100" dirty="0" smtClean="0">
                <a:latin typeface="Verdana" panose="020B0604030504040204" pitchFamily="34" charset="0"/>
                <a:ea typeface="Verdana" panose="020B0604030504040204" pitchFamily="34" charset="0"/>
                <a:cs typeface="Verdana" panose="020B0604030504040204" pitchFamily="34" charset="0"/>
              </a:rPr>
              <a:t>We will start with a brief refresher.</a:t>
            </a:r>
          </a:p>
          <a:p>
            <a:pPr>
              <a:defRPr/>
            </a:pP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GB" sz="1100" dirty="0" smtClean="0">
                <a:latin typeface="Verdana" panose="020B0604030504040204" pitchFamily="34" charset="0"/>
                <a:ea typeface="Verdana" panose="020B0604030504040204" pitchFamily="34" charset="0"/>
                <a:cs typeface="Verdana" panose="020B0604030504040204" pitchFamily="34" charset="0"/>
              </a:rPr>
              <a:t>The hotline tool has </a:t>
            </a:r>
            <a:r>
              <a:rPr lang="en-GB" sz="1100" dirty="0">
                <a:latin typeface="Verdana" panose="020B0604030504040204" pitchFamily="34" charset="0"/>
                <a:ea typeface="Verdana" panose="020B0604030504040204" pitchFamily="34" charset="0"/>
                <a:cs typeface="Verdana" panose="020B0604030504040204" pitchFamily="34" charset="0"/>
              </a:rPr>
              <a:t>two components to help with </a:t>
            </a:r>
            <a:r>
              <a:rPr lang="en-GB" sz="1100" dirty="0" smtClean="0">
                <a:latin typeface="Verdana" panose="020B0604030504040204" pitchFamily="34" charset="0"/>
                <a:ea typeface="Verdana" panose="020B0604030504040204" pitchFamily="34" charset="0"/>
                <a:cs typeface="Verdana" panose="020B0604030504040204" pitchFamily="34" charset="0"/>
              </a:rPr>
              <a:t>decisions: </a:t>
            </a:r>
          </a:p>
          <a:p>
            <a:pPr>
              <a:defRPr/>
            </a:pP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defRPr/>
            </a:pPr>
            <a:r>
              <a:rPr lang="en-GB" sz="1100" dirty="0" smtClean="0">
                <a:latin typeface="Verdana" panose="020B0604030504040204" pitchFamily="34" charset="0"/>
                <a:ea typeface="Verdana" panose="020B0604030504040204" pitchFamily="34" charset="0"/>
                <a:cs typeface="Verdana" panose="020B0604030504040204" pitchFamily="34" charset="0"/>
              </a:rPr>
              <a:t>Screening </a:t>
            </a:r>
            <a:r>
              <a:rPr lang="en-GB" sz="1100" dirty="0">
                <a:latin typeface="Verdana" panose="020B0604030504040204" pitchFamily="34" charset="0"/>
                <a:ea typeface="Verdana" panose="020B0604030504040204" pitchFamily="34" charset="0"/>
                <a:cs typeface="Verdana" panose="020B0604030504040204" pitchFamily="34" charset="0"/>
              </a:rPr>
              <a:t>criteria, which inform the decision to screen in or screen out; </a:t>
            </a:r>
            <a:r>
              <a:rPr lang="en-GB" sz="1100" dirty="0" smtClean="0">
                <a:latin typeface="Verdana" panose="020B0604030504040204" pitchFamily="34" charset="0"/>
                <a:ea typeface="Verdana" panose="020B0604030504040204" pitchFamily="34" charset="0"/>
                <a:cs typeface="Verdana" panose="020B0604030504040204" pitchFamily="34" charset="0"/>
              </a:rPr>
              <a:t>and</a:t>
            </a:r>
          </a:p>
          <a:p>
            <a:pPr marL="228600" indent="-228600">
              <a:buFont typeface="+mj-lt"/>
              <a:buAutoNum type="arabicPeriod"/>
              <a:defRPr/>
            </a:pPr>
            <a:r>
              <a:rPr lang="en-GB" sz="1100" dirty="0" smtClean="0">
                <a:latin typeface="Verdana" panose="020B0604030504040204" pitchFamily="34" charset="0"/>
                <a:ea typeface="Verdana" panose="020B0604030504040204" pitchFamily="34" charset="0"/>
                <a:cs typeface="Verdana" panose="020B0604030504040204" pitchFamily="34" charset="0"/>
              </a:rPr>
              <a:t>The </a:t>
            </a:r>
            <a:r>
              <a:rPr lang="en-GB" sz="1100" dirty="0">
                <a:latin typeface="Verdana" panose="020B0604030504040204" pitchFamily="34" charset="0"/>
                <a:ea typeface="Verdana" panose="020B0604030504040204" pitchFamily="34" charset="0"/>
                <a:cs typeface="Verdana" panose="020B0604030504040204" pitchFamily="34" charset="0"/>
              </a:rPr>
              <a:t>response </a:t>
            </a:r>
            <a:r>
              <a:rPr lang="en-GB" sz="1100" dirty="0" smtClean="0">
                <a:latin typeface="Verdana" panose="020B0604030504040204" pitchFamily="34" charset="0"/>
                <a:ea typeface="Verdana" panose="020B0604030504040204" pitchFamily="34" charset="0"/>
                <a:cs typeface="Verdana" panose="020B0604030504040204" pitchFamily="34" charset="0"/>
              </a:rPr>
              <a:t>priority, which helps </a:t>
            </a:r>
            <a:r>
              <a:rPr lang="en-GB" sz="1100" dirty="0">
                <a:latin typeface="Verdana" panose="020B0604030504040204" pitchFamily="34" charset="0"/>
                <a:ea typeface="Verdana" panose="020B0604030504040204" pitchFamily="34" charset="0"/>
                <a:cs typeface="Verdana" panose="020B0604030504040204" pitchFamily="34" charset="0"/>
              </a:rPr>
              <a:t>determine how quickly to initiate the </a:t>
            </a:r>
            <a:r>
              <a:rPr lang="en-GB" sz="1100" dirty="0" smtClean="0">
                <a:latin typeface="Verdana" panose="020B0604030504040204" pitchFamily="34" charset="0"/>
                <a:ea typeface="Verdana" panose="020B0604030504040204" pitchFamily="34" charset="0"/>
                <a:cs typeface="Verdana" panose="020B0604030504040204" pitchFamily="34" charset="0"/>
              </a:rPr>
              <a:t>response when a referral is screened in.</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2</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405929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sym typeface="Tahoma" charset="0"/>
              </a:rPr>
              <a:t>In the </a:t>
            </a:r>
            <a:r>
              <a:rPr lang="en-US" sz="1100" dirty="0" smtClean="0">
                <a:latin typeface="Verdana" panose="020B0604030504040204" pitchFamily="34" charset="0"/>
                <a:ea typeface="Verdana" panose="020B0604030504040204" pitchFamily="34" charset="0"/>
                <a:cs typeface="Verdana" panose="020B0604030504040204" pitchFamily="34" charset="0"/>
                <a:sym typeface="Tahoma" charset="0"/>
              </a:rPr>
              <a:t>Structured Decision Making® (SDM) </a:t>
            </a:r>
            <a:r>
              <a:rPr lang="en-US" sz="1100" dirty="0">
                <a:latin typeface="Verdana" panose="020B0604030504040204" pitchFamily="34" charset="0"/>
                <a:ea typeface="Verdana" panose="020B0604030504040204" pitchFamily="34" charset="0"/>
                <a:cs typeface="Verdana" panose="020B0604030504040204" pitchFamily="34" charset="0"/>
                <a:sym typeface="Tahoma" charset="0"/>
              </a:rPr>
              <a:t>system, effective engagement is the key to balanced assessments. These strategies can be used at any point during the life of a case—from the moment of the initial referral to case closure.</a:t>
            </a:r>
          </a:p>
          <a:p>
            <a:pPr>
              <a:spcBef>
                <a:spcPts val="0"/>
              </a:spcBef>
            </a:pPr>
            <a:endParaRPr lang="en-US" sz="1100" dirty="0">
              <a:latin typeface="Verdana" panose="020B0604030504040204" pitchFamily="34" charset="0"/>
              <a:ea typeface="Verdana" panose="020B0604030504040204" pitchFamily="34" charset="0"/>
              <a:cs typeface="Verdana" panose="020B0604030504040204" pitchFamily="34" charset="0"/>
              <a:sym typeface="Tahoma" charset="0"/>
            </a:endParaRPr>
          </a:p>
          <a:p>
            <a:pPr>
              <a:spcBef>
                <a:spcPts val="0"/>
              </a:spcBef>
            </a:pPr>
            <a:r>
              <a:rPr lang="en-US" sz="1100" dirty="0">
                <a:latin typeface="Verdana" panose="020B0604030504040204" pitchFamily="34" charset="0"/>
                <a:ea typeface="Verdana" panose="020B0604030504040204" pitchFamily="34" charset="0"/>
                <a:cs typeface="Verdana" panose="020B0604030504040204" pitchFamily="34" charset="0"/>
                <a:sym typeface="Tahoma" charset="0"/>
              </a:rPr>
              <a:t>For instance, the Three Questions structure can serve as a framework for conversations with both referral sources and families. What are we worried about? What is working well? And what needs to happen next? Although these may seem like simple questions, they help us engage stakeholders, identify the primary concern for the child and the family’s capacity to address the concern, and possible next steps for alleviating the concern</a:t>
            </a:r>
            <a:r>
              <a:rPr lang="en-US" sz="1100" dirty="0" smtClean="0">
                <a:latin typeface="Verdana" panose="020B0604030504040204" pitchFamily="34" charset="0"/>
                <a:ea typeface="Verdana" panose="020B0604030504040204" pitchFamily="34" charset="0"/>
                <a:cs typeface="Verdana" panose="020B0604030504040204" pitchFamily="34" charset="0"/>
                <a:sym typeface="Tahoma" charset="0"/>
              </a:rPr>
              <a:t>.</a:t>
            </a:r>
          </a:p>
          <a:p>
            <a:pPr>
              <a:spcBef>
                <a:spcPts val="0"/>
              </a:spcBef>
            </a:pPr>
            <a:endParaRPr lang="en-US" sz="1100" dirty="0" smtClean="0">
              <a:latin typeface="Verdana" panose="020B0604030504040204" pitchFamily="34" charset="0"/>
              <a:ea typeface="Verdana" panose="020B0604030504040204" pitchFamily="34" charset="0"/>
              <a:cs typeface="Verdana" panose="020B0604030504040204" pitchFamily="34" charset="0"/>
              <a:sym typeface="Tahoma" charset="0"/>
            </a:endParaRPr>
          </a:p>
          <a:p>
            <a:pPr>
              <a:spcBef>
                <a:spcPts val="0"/>
              </a:spcBef>
            </a:pPr>
            <a:r>
              <a:rPr lang="en-US" sz="1100" dirty="0" smtClean="0">
                <a:latin typeface="Verdana" panose="020B0604030504040204" pitchFamily="34" charset="0"/>
                <a:ea typeface="Verdana" panose="020B0604030504040204" pitchFamily="34" charset="0"/>
                <a:cs typeface="Verdana" panose="020B0604030504040204" pitchFamily="34" charset="0"/>
                <a:sym typeface="Tahoma" charset="0"/>
              </a:rPr>
              <a:t>For the hotline tool, </a:t>
            </a:r>
            <a:r>
              <a:rPr lang="en-US" sz="1100" baseline="0" dirty="0" smtClean="0">
                <a:latin typeface="Verdana" panose="020B0604030504040204" pitchFamily="34" charset="0"/>
                <a:ea typeface="Verdana" panose="020B0604030504040204" pitchFamily="34" charset="0"/>
                <a:cs typeface="Verdana" panose="020B0604030504040204" pitchFamily="34" charset="0"/>
                <a:sym typeface="Tahoma" charset="0"/>
              </a:rPr>
              <a:t>the screening criteria help define: W</a:t>
            </a:r>
            <a:r>
              <a:rPr lang="en-US" sz="1100" dirty="0" smtClean="0">
                <a:latin typeface="Verdana" panose="020B0604030504040204" pitchFamily="34" charset="0"/>
                <a:ea typeface="Verdana" panose="020B0604030504040204" pitchFamily="34" charset="0"/>
                <a:cs typeface="Verdana" panose="020B0604030504040204" pitchFamily="34" charset="0"/>
                <a:sym typeface="Tahoma" charset="0"/>
              </a:rPr>
              <a:t>hat we are worried about?</a:t>
            </a:r>
            <a:r>
              <a:rPr lang="en-US" sz="1100" baseline="0" dirty="0" smtClean="0">
                <a:latin typeface="Verdana" panose="020B0604030504040204" pitchFamily="34" charset="0"/>
                <a:ea typeface="Verdana" panose="020B0604030504040204" pitchFamily="34" charset="0"/>
                <a:cs typeface="Verdana" panose="020B0604030504040204" pitchFamily="34" charset="0"/>
                <a:sym typeface="Tahoma" charset="0"/>
              </a:rPr>
              <a:t> And what might happen if this case is not assigned for an in-person response?</a:t>
            </a:r>
            <a:endParaRPr lang="en-US" sz="1100" dirty="0">
              <a:latin typeface="Verdana" panose="020B0604030504040204" pitchFamily="34" charset="0"/>
              <a:ea typeface="Verdana" panose="020B0604030504040204" pitchFamily="34" charset="0"/>
              <a:cs typeface="Verdana" panose="020B0604030504040204" pitchFamily="34" charset="0"/>
              <a:sym typeface="Tahoma" charset="0"/>
            </a:endParaRPr>
          </a:p>
        </p:txBody>
      </p:sp>
      <p:sp>
        <p:nvSpPr>
          <p:cNvPr id="4" name="Slide Number Placeholder 3"/>
          <p:cNvSpPr>
            <a:spLocks noGrp="1"/>
          </p:cNvSpPr>
          <p:nvPr>
            <p:ph type="sldNum" sz="quarter" idx="10"/>
          </p:nvPr>
        </p:nvSpPr>
        <p:spPr>
          <a:xfrm>
            <a:off x="3972257" y="8851612"/>
            <a:ext cx="3038144" cy="464205"/>
          </a:xfrm>
        </p:spPr>
        <p:txBody>
          <a:bodyPr/>
          <a:lstStyle/>
          <a:p>
            <a:fld id="{4A7E0AFB-9A70-451E-8986-53CF6C94FDC1}" type="slidenum">
              <a:rPr lang="en-US" sz="1100">
                <a:solidFill>
                  <a:prstClr val="black"/>
                </a:solidFill>
                <a:latin typeface="Verdana" charset="0"/>
                <a:ea typeface="MS PGothic" charset="0"/>
                <a:cs typeface="MS PGothic" charset="0"/>
              </a:rPr>
              <a:pPr/>
              <a:t>3</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197374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ts val="0"/>
              </a:spcBef>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In addition to the Three Questions, focusing on the impact of a </a:t>
            </a:r>
            <a:r>
              <a:rPr 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caregiver’s behavior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on the child can be a helpful construct.</a:t>
            </a:r>
          </a:p>
          <a:p>
            <a:pPr eaLnBrk="1" hangingPunct="1">
              <a:spcBef>
                <a:spcPts val="0"/>
              </a:spcBef>
            </a:pPr>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spcBef>
                <a:spcPts val="0"/>
              </a:spcBef>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Whether in conversations with referral sources or with family members, social workers can encourage others to identify the child’s </a:t>
            </a:r>
            <a:r>
              <a:rPr 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caregiver(s), the caregiver’s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behaviors, and the impact of these behaviors on the child. </a:t>
            </a:r>
          </a:p>
          <a:p>
            <a:pPr eaLnBrk="1" hangingPunct="1">
              <a:spcBef>
                <a:spcPts val="0"/>
              </a:spcBef>
            </a:pPr>
            <a:endPar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spcBef>
                <a:spcPts val="0"/>
              </a:spcBef>
            </a:pP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Although the </a:t>
            </a:r>
            <a:r>
              <a:rPr lang="en-US" altLang="ja-JP"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caregiver may </a:t>
            </a: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have done </a:t>
            </a:r>
            <a:r>
              <a:rPr lang="en-US" altLang="ja-JP"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or </a:t>
            </a: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failed to do something, </a:t>
            </a:r>
            <a:r>
              <a:rPr lang="en-US" altLang="ja-JP"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we </a:t>
            </a: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are most concerned about </a:t>
            </a:r>
            <a:r>
              <a:rPr lang="en-US" altLang="ja-JP"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behaviors </a:t>
            </a: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that have had a significant impact on the child.</a:t>
            </a:r>
          </a:p>
          <a:p>
            <a:pPr eaLnBrk="1" hangingPunct="1">
              <a:spcBef>
                <a:spcPts val="0"/>
              </a:spcBef>
            </a:pPr>
            <a:endPar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spcBef>
                <a:spcPts val="0"/>
              </a:spcBef>
            </a:pP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Imagine that a mother drove home following a night out drinking at the bars. When she arrived home, her children were asleep and safe because their grandmother had been watching them. The next morning, the children noticed that their mother was a little grumpy, but it did not seem to bother them. While the mother’s behavior in itself is worrisome, it has no bearing on child protection because it did not seem to have any impact on the children. </a:t>
            </a:r>
          </a:p>
          <a:p>
            <a:pPr eaLnBrk="1" hangingPunct="1">
              <a:spcBef>
                <a:spcPts val="0"/>
              </a:spcBef>
            </a:pPr>
            <a:endPar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endParaRPr>
          </a:p>
          <a:p>
            <a:pPr eaLnBrk="1" hangingPunct="1">
              <a:spcBef>
                <a:spcPts val="0"/>
              </a:spcBef>
            </a:pPr>
            <a:r>
              <a:rPr lang="en-US" altLang="ja-JP" sz="11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charset="0"/>
              </a:rPr>
              <a:t>Focusing on “impact on the child” requires practice.</a:t>
            </a: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4</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12046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43F6F6-E96F-4AFD-9767-0EEBCE9D4AC0}" type="slidenum">
              <a:rPr lang="en-US" smtClean="0"/>
              <a:t>14</a:t>
            </a:fld>
            <a:endParaRPr lang="en-US"/>
          </a:p>
        </p:txBody>
      </p:sp>
    </p:spTree>
    <p:extLst>
      <p:ext uri="{BB962C8B-B14F-4D97-AF65-F5344CB8AC3E}">
        <p14:creationId xmlns:p14="http://schemas.microsoft.com/office/powerpoint/2010/main" val="4396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5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6705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315136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71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3687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69959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51534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311385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222567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105387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3352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0122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98114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961763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51052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07317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96557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682004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678791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82037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78642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1815454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35083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5119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6397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0190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9920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0360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96739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46580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173855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a:defRPr sz="1350"/>
            </a:lvl2pPr>
            <a:lvl3pPr>
              <a:defRPr sz="1350"/>
            </a:lvl3pPr>
            <a:lvl4pPr>
              <a:defRPr sz="135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4216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08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930" y="1750953"/>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a:solidFill>
                  <a:schemeClr val="tx1"/>
                </a:solidFill>
              </a:rPr>
              <a:t> 3.0 Hotline Tool</a:t>
            </a:r>
            <a:br>
              <a:rPr lang="en-US" sz="2700" b="1" dirty="0">
                <a:solidFill>
                  <a:schemeClr val="tx1"/>
                </a:solidFill>
              </a:rPr>
            </a:br>
            <a:r>
              <a:rPr lang="en-US" sz="2700" b="1" dirty="0">
                <a:solidFill>
                  <a:schemeClr val="tx1"/>
                </a:solidFill>
              </a:rPr>
              <a:t>Overview</a:t>
            </a:r>
          </a:p>
        </p:txBody>
      </p:sp>
    </p:spTree>
    <p:extLst>
      <p:ext uri="{BB962C8B-B14F-4D97-AF65-F5344CB8AC3E}">
        <p14:creationId xmlns:p14="http://schemas.microsoft.com/office/powerpoint/2010/main" val="74540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07477" y="994159"/>
            <a:ext cx="5762694" cy="639762"/>
          </a:xfrm>
        </p:spPr>
        <p:txBody>
          <a:bodyPr/>
          <a:lstStyle/>
          <a:p>
            <a:r>
              <a:rPr lang="en-US" sz="2000" dirty="0" smtClean="0">
                <a:solidFill>
                  <a:schemeClr val="tx1"/>
                </a:solidFill>
              </a:rPr>
              <a:t>Severe and General Neglect</a:t>
            </a:r>
            <a:endParaRPr lang="en-US" sz="2000" dirty="0">
              <a:solidFill>
                <a:schemeClr val="tx1"/>
              </a:solidFill>
            </a:endParaRPr>
          </a:p>
        </p:txBody>
      </p:sp>
      <p:sp>
        <p:nvSpPr>
          <p:cNvPr id="4" name="Content Placeholder 3"/>
          <p:cNvSpPr>
            <a:spLocks noGrp="1"/>
          </p:cNvSpPr>
          <p:nvPr>
            <p:ph sz="quarter" idx="13"/>
          </p:nvPr>
        </p:nvSpPr>
        <p:spPr>
          <a:xfrm>
            <a:off x="507477" y="1629011"/>
            <a:ext cx="4295240" cy="3756547"/>
          </a:xfrm>
        </p:spPr>
        <p:txBody>
          <a:bodyPr/>
          <a:lstStyle/>
          <a:p>
            <a:pPr marL="463550" indent="-463550">
              <a:buFont typeface="Verdana" panose="020B0604030504040204" pitchFamily="34" charset="0"/>
              <a:buChar char="•"/>
            </a:pPr>
            <a:r>
              <a:rPr lang="en-US" sz="2000" dirty="0" smtClean="0"/>
              <a:t>Unexplained and/or suspicious death changed to more explicit reference to death from and/or suspicious for neglect.</a:t>
            </a:r>
          </a:p>
          <a:p>
            <a:pPr marL="463550" indent="-463550">
              <a:buFont typeface="Verdana" panose="020B0604030504040204" pitchFamily="34" charset="0"/>
              <a:buChar char="•"/>
            </a:pPr>
            <a:endParaRPr lang="en-US" sz="2000" dirty="0" smtClean="0"/>
          </a:p>
          <a:p>
            <a:pPr marL="463550" indent="-463550">
              <a:buFont typeface="Verdana" panose="020B0604030504040204" pitchFamily="34" charset="0"/>
              <a:buChar char="•"/>
            </a:pPr>
            <a:r>
              <a:rPr lang="en-US" sz="2000" dirty="0" smtClean="0"/>
              <a:t>Automatic 24-hour response removed from non-organic failure to thrive and child’s health safety endangered. Targeted for override issues. </a:t>
            </a:r>
          </a:p>
          <a:p>
            <a:pPr marL="463550" indent="-463550">
              <a:buFont typeface="Verdana" panose="020B0604030504040204" pitchFamily="34" charset="0"/>
              <a:buChar char="•"/>
            </a:pPr>
            <a:endParaRPr lang="en-US" sz="2000" dirty="0" smtClean="0"/>
          </a:p>
          <a:p>
            <a:pPr marL="463550" indent="-463550">
              <a:buFont typeface="Verdana" panose="020B0604030504040204" pitchFamily="34" charset="0"/>
              <a:buChar char="•"/>
            </a:pPr>
            <a:r>
              <a:rPr lang="en-US" sz="2000" dirty="0" smtClean="0"/>
              <a:t>Hygiene </a:t>
            </a:r>
            <a:r>
              <a:rPr lang="en-US" sz="2000" dirty="0"/>
              <a:t>added to item on </a:t>
            </a:r>
            <a:r>
              <a:rPr lang="en-US" sz="2000" dirty="0" smtClean="0"/>
              <a:t>inadequate clothing to </a:t>
            </a:r>
            <a:r>
              <a:rPr lang="en-US" sz="2000" dirty="0"/>
              <a:t>include an area not adequately </a:t>
            </a:r>
            <a:r>
              <a:rPr lang="en-US" sz="2000" dirty="0" smtClean="0"/>
              <a:t>addressed.</a:t>
            </a:r>
            <a:endParaRPr lang="en-US" sz="2000" dirty="0"/>
          </a:p>
          <a:p>
            <a:pPr marL="160735" indent="-160735">
              <a:buFont typeface="Arial" panose="020B0604020202020204" pitchFamily="34" charset="0"/>
              <a:buChar char="•"/>
            </a:pPr>
            <a:endParaRPr lang="en-US" sz="2000" dirty="0" smtClean="0"/>
          </a:p>
          <a:p>
            <a:pPr marL="160735" indent="-160735">
              <a:buFont typeface="Arial" panose="020B0604020202020204" pitchFamily="34" charset="0"/>
              <a:buChar char="•"/>
            </a:pPr>
            <a:endParaRPr lang="en-US" sz="2000" dirty="0" smtClean="0"/>
          </a:p>
        </p:txBody>
      </p:sp>
      <p:sp>
        <p:nvSpPr>
          <p:cNvPr id="6" name="Content Placeholder 5"/>
          <p:cNvSpPr>
            <a:spLocks noGrp="1"/>
          </p:cNvSpPr>
          <p:nvPr>
            <p:ph sz="quarter" idx="15"/>
          </p:nvPr>
        </p:nvSpPr>
        <p:spPr>
          <a:xfrm>
            <a:off x="4802717" y="1629011"/>
            <a:ext cx="4151278" cy="3756547"/>
          </a:xfrm>
        </p:spPr>
        <p:txBody>
          <a:bodyPr/>
          <a:lstStyle/>
          <a:p>
            <a:pPr marL="463550" indent="-463550">
              <a:buFont typeface="Verdana" panose="020B0604030504040204" pitchFamily="34" charset="0"/>
              <a:buChar char="•"/>
            </a:pPr>
            <a:r>
              <a:rPr lang="en-US" sz="2000" dirty="0" smtClean="0"/>
              <a:t>“Child </a:t>
            </a:r>
            <a:r>
              <a:rPr lang="en-US" sz="2000" dirty="0"/>
              <a:t>has no parent or guardian capable of providing appropriate </a:t>
            </a:r>
            <a:r>
              <a:rPr lang="en-US" sz="2000" dirty="0" smtClean="0"/>
              <a:t>care” </a:t>
            </a:r>
            <a:r>
              <a:rPr lang="en-US" sz="2000" dirty="0"/>
              <a:t>changed to </a:t>
            </a:r>
            <a:r>
              <a:rPr lang="en-US" sz="2000" dirty="0" smtClean="0"/>
              <a:t>“Caregiver absence/abandonment;” enhanced </a:t>
            </a:r>
            <a:r>
              <a:rPr lang="en-US" sz="2000" dirty="0"/>
              <a:t>definition to better distinguish from </a:t>
            </a:r>
            <a:r>
              <a:rPr lang="en-US" sz="2000" dirty="0" smtClean="0"/>
              <a:t>inadequate supervision.</a:t>
            </a:r>
            <a:endParaRPr lang="en-US" sz="2000" dirty="0"/>
          </a:p>
          <a:p>
            <a:pPr marL="463550" indent="-463550">
              <a:buFont typeface="Verdana" panose="020B0604030504040204" pitchFamily="34" charset="0"/>
              <a:buChar char="•"/>
            </a:pPr>
            <a:endParaRPr lang="en-US" sz="2000" dirty="0" smtClean="0"/>
          </a:p>
          <a:p>
            <a:pPr marL="463550" indent="-463550">
              <a:buFont typeface="Verdana" panose="020B0604030504040204" pitchFamily="34" charset="0"/>
              <a:buChar char="•"/>
            </a:pPr>
            <a:r>
              <a:rPr lang="en-US" sz="2000" dirty="0" smtClean="0"/>
              <a:t>Inadequate </a:t>
            </a:r>
            <a:r>
              <a:rPr lang="en-US" sz="2000" dirty="0"/>
              <a:t>s</a:t>
            </a:r>
            <a:r>
              <a:rPr lang="en-US" sz="2000" dirty="0" smtClean="0"/>
              <a:t>upervision </a:t>
            </a:r>
            <a:r>
              <a:rPr lang="en-US" sz="2000" dirty="0"/>
              <a:t>definitions enhanced with </a:t>
            </a:r>
            <a:r>
              <a:rPr lang="en-US" sz="2000" dirty="0" smtClean="0"/>
              <a:t>examples.</a:t>
            </a:r>
            <a:endParaRPr lang="en-US" sz="2000" dirty="0"/>
          </a:p>
          <a:p>
            <a:pPr marL="463550" indent="-463550">
              <a:buFont typeface="Verdana" panose="020B0604030504040204" pitchFamily="34" charset="0"/>
              <a:buChar char="•"/>
            </a:pPr>
            <a:endParaRPr lang="en-US" sz="2000" dirty="0" smtClean="0"/>
          </a:p>
          <a:p>
            <a:pPr marL="463550" indent="-463550">
              <a:buFont typeface="Verdana" panose="020B0604030504040204" pitchFamily="34" charset="0"/>
              <a:buChar char="•"/>
            </a:pPr>
            <a:r>
              <a:rPr lang="en-US" sz="2000" dirty="0" smtClean="0"/>
              <a:t>“Failure </a:t>
            </a:r>
            <a:r>
              <a:rPr lang="en-US" sz="2000" dirty="0"/>
              <a:t>to </a:t>
            </a:r>
            <a:r>
              <a:rPr lang="en-US" sz="2000" dirty="0" smtClean="0"/>
              <a:t>protect” </a:t>
            </a:r>
            <a:r>
              <a:rPr lang="en-US" sz="2000" dirty="0"/>
              <a:t>definition adds </a:t>
            </a:r>
            <a:r>
              <a:rPr lang="en-US" sz="2000" dirty="0" smtClean="0"/>
              <a:t>commercial sexual exploitation.</a:t>
            </a:r>
            <a:endParaRPr lang="en-US" sz="2000" dirty="0"/>
          </a:p>
          <a:p>
            <a:pPr marL="285750" indent="-285750">
              <a:buFont typeface="Verdana" panose="020B0604030504040204" pitchFamily="34" charset="0"/>
              <a:buChar char="•"/>
            </a:pPr>
            <a:endParaRPr lang="en-US" sz="2000" dirty="0"/>
          </a:p>
        </p:txBody>
      </p:sp>
      <p:sp>
        <p:nvSpPr>
          <p:cNvPr id="2" name="Title 1"/>
          <p:cNvSpPr>
            <a:spLocks noGrp="1"/>
          </p:cNvSpPr>
          <p:nvPr>
            <p:ph type="title"/>
          </p:nvPr>
        </p:nvSpPr>
        <p:spPr/>
        <p:txBody>
          <a:bodyPr>
            <a:normAutofit/>
          </a:bodyPr>
          <a:lstStyle/>
          <a:p>
            <a:r>
              <a:rPr lang="en-US" sz="2800" dirty="0" smtClean="0">
                <a:solidFill>
                  <a:schemeClr val="tx1"/>
                </a:solidFill>
              </a:rPr>
              <a:t>Neglect Criteria</a:t>
            </a:r>
            <a:endParaRPr lang="en-US" sz="2800" dirty="0">
              <a:solidFill>
                <a:schemeClr val="tx1"/>
              </a:solidFill>
            </a:endParaRPr>
          </a:p>
        </p:txBody>
      </p:sp>
    </p:spTree>
    <p:extLst>
      <p:ext uri="{BB962C8B-B14F-4D97-AF65-F5344CB8AC3E}">
        <p14:creationId xmlns:p14="http://schemas.microsoft.com/office/powerpoint/2010/main" val="290596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431" y="1727202"/>
            <a:ext cx="6350000" cy="2158999"/>
          </a:xfrm>
        </p:spPr>
        <p:txBody>
          <a:bodyPr/>
          <a:lstStyle/>
          <a:p>
            <a:pPr algn="ctr"/>
            <a:r>
              <a:rPr lang="en-US" sz="3000" b="1" dirty="0">
                <a:solidFill>
                  <a:schemeClr val="tx1"/>
                </a:solidFill>
              </a:rPr>
              <a:t>Hotline</a:t>
            </a:r>
            <a:br>
              <a:rPr lang="en-US" sz="3000" b="1" dirty="0">
                <a:solidFill>
                  <a:schemeClr val="tx1"/>
                </a:solidFill>
              </a:rPr>
            </a:br>
            <a:r>
              <a:rPr lang="en-US" sz="3000" b="1" dirty="0">
                <a:solidFill>
                  <a:schemeClr val="tx1"/>
                </a:solidFill>
              </a:rPr>
              <a:t>Response Priority</a:t>
            </a:r>
          </a:p>
        </p:txBody>
      </p:sp>
    </p:spTree>
    <p:extLst>
      <p:ext uri="{BB962C8B-B14F-4D97-AF65-F5344CB8AC3E}">
        <p14:creationId xmlns:p14="http://schemas.microsoft.com/office/powerpoint/2010/main" val="2800802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Response priority</a:t>
            </a:r>
            <a:endParaRPr lang="en-US" sz="2800" dirty="0">
              <a:solidFill>
                <a:schemeClr val="tx1"/>
              </a:solidFill>
            </a:endParaRPr>
          </a:p>
        </p:txBody>
      </p:sp>
      <p:sp>
        <p:nvSpPr>
          <p:cNvPr id="3" name="Text Placeholder 2"/>
          <p:cNvSpPr>
            <a:spLocks noGrp="1"/>
          </p:cNvSpPr>
          <p:nvPr>
            <p:ph type="body" sz="quarter" idx="3"/>
          </p:nvPr>
        </p:nvSpPr>
        <p:spPr>
          <a:xfrm>
            <a:off x="457200" y="1432971"/>
            <a:ext cx="6773660" cy="430840"/>
          </a:xfrm>
        </p:spPr>
        <p:txBody>
          <a:bodyPr/>
          <a:lstStyle/>
          <a:p>
            <a:r>
              <a:rPr lang="en-US" sz="2400" dirty="0"/>
              <a:t>Streamlining and overrides</a:t>
            </a:r>
          </a:p>
        </p:txBody>
      </p:sp>
      <p:sp>
        <p:nvSpPr>
          <p:cNvPr id="4" name="Content Placeholder 3"/>
          <p:cNvSpPr>
            <a:spLocks noGrp="1"/>
          </p:cNvSpPr>
          <p:nvPr>
            <p:ph sz="quarter" idx="4"/>
          </p:nvPr>
        </p:nvSpPr>
        <p:spPr>
          <a:xfrm>
            <a:off x="457200" y="1970196"/>
            <a:ext cx="8140534" cy="3965469"/>
          </a:xfrm>
        </p:spPr>
        <p:txBody>
          <a:bodyPr/>
          <a:lstStyle/>
          <a:p>
            <a:r>
              <a:rPr lang="en-US" sz="2000" b="1" dirty="0">
                <a:solidFill>
                  <a:schemeClr val="tx1"/>
                </a:solidFill>
              </a:rPr>
              <a:t>Physical </a:t>
            </a:r>
            <a:r>
              <a:rPr lang="en-US" sz="2000" b="1" dirty="0" smtClean="0">
                <a:solidFill>
                  <a:schemeClr val="tx1"/>
                </a:solidFill>
              </a:rPr>
              <a:t>Abuse: </a:t>
            </a:r>
            <a:r>
              <a:rPr lang="en-US" sz="2000" dirty="0">
                <a:solidFill>
                  <a:schemeClr val="tx1"/>
                </a:solidFill>
              </a:rPr>
              <a:t>separated out questions, refined some definitions; </a:t>
            </a:r>
            <a:r>
              <a:rPr lang="en-US" sz="2000" dirty="0" smtClean="0">
                <a:solidFill>
                  <a:schemeClr val="tx1"/>
                </a:solidFill>
              </a:rPr>
              <a:t>items ordered </a:t>
            </a:r>
            <a:r>
              <a:rPr lang="en-US" sz="2000" dirty="0">
                <a:solidFill>
                  <a:schemeClr val="tx1"/>
                </a:solidFill>
              </a:rPr>
              <a:t>by threat to </a:t>
            </a:r>
            <a:r>
              <a:rPr lang="en-US" sz="2000" dirty="0" smtClean="0">
                <a:solidFill>
                  <a:schemeClr val="tx1"/>
                </a:solidFill>
              </a:rPr>
              <a:t>safety.</a:t>
            </a:r>
            <a:endParaRPr lang="en-US" sz="2000" dirty="0">
              <a:solidFill>
                <a:schemeClr val="tx1"/>
              </a:solidFill>
            </a:endParaRPr>
          </a:p>
          <a:p>
            <a:endParaRPr lang="en-US" sz="2000" dirty="0">
              <a:solidFill>
                <a:schemeClr val="tx1"/>
              </a:solidFill>
            </a:endParaRPr>
          </a:p>
          <a:p>
            <a:pPr marL="463550" indent="-463550">
              <a:buFont typeface="Verdana" panose="020B0604030504040204" pitchFamily="34" charset="0"/>
              <a:buChar char="•"/>
            </a:pPr>
            <a:r>
              <a:rPr lang="en-US" sz="2000" dirty="0">
                <a:solidFill>
                  <a:schemeClr val="tx1"/>
                </a:solidFill>
              </a:rPr>
              <a:t>Added </a:t>
            </a:r>
            <a:r>
              <a:rPr lang="en-US" sz="2000" dirty="0" smtClean="0">
                <a:solidFill>
                  <a:schemeClr val="tx1"/>
                </a:solidFill>
              </a:rPr>
              <a:t>check boxes </a:t>
            </a:r>
            <a:r>
              <a:rPr lang="en-US" sz="2000" dirty="0">
                <a:solidFill>
                  <a:schemeClr val="tx1"/>
                </a:solidFill>
              </a:rPr>
              <a:t>for questions to better enable identification </a:t>
            </a:r>
            <a:r>
              <a:rPr lang="en-US" sz="2000" dirty="0" smtClean="0">
                <a:solidFill>
                  <a:schemeClr val="tx1"/>
                </a:solidFill>
              </a:rPr>
              <a:t>of </a:t>
            </a:r>
            <a:r>
              <a:rPr lang="en-US" sz="2000" dirty="0">
                <a:solidFill>
                  <a:schemeClr val="tx1"/>
                </a:solidFill>
              </a:rPr>
              <a:t>the </a:t>
            </a:r>
            <a:r>
              <a:rPr lang="en-US" sz="2000" dirty="0" smtClean="0">
                <a:solidFill>
                  <a:schemeClr val="tx1"/>
                </a:solidFill>
              </a:rPr>
              <a:t>reasons.</a:t>
            </a:r>
            <a:endParaRPr lang="en-US" sz="2000" dirty="0">
              <a:solidFill>
                <a:schemeClr val="tx1"/>
              </a:solidFill>
            </a:endParaRPr>
          </a:p>
          <a:p>
            <a:pPr marL="463550" indent="-463550">
              <a:buFont typeface="Verdana" panose="020B0604030504040204" pitchFamily="34" charset="0"/>
              <a:buChar char="•"/>
            </a:pPr>
            <a:endParaRPr lang="en-US" sz="2000" dirty="0">
              <a:solidFill>
                <a:schemeClr val="tx1"/>
              </a:solidFill>
            </a:endParaRPr>
          </a:p>
          <a:p>
            <a:pPr marL="463550" indent="-463550">
              <a:buFont typeface="Verdana" panose="020B0604030504040204" pitchFamily="34" charset="0"/>
              <a:buChar char="•"/>
            </a:pPr>
            <a:r>
              <a:rPr lang="en-US" sz="2000" dirty="0">
                <a:solidFill>
                  <a:schemeClr val="tx1"/>
                </a:solidFill>
              </a:rPr>
              <a:t>Changed question </a:t>
            </a:r>
            <a:r>
              <a:rPr lang="en-US" sz="2000" dirty="0" smtClean="0">
                <a:solidFill>
                  <a:schemeClr val="tx1"/>
                </a:solidFill>
              </a:rPr>
              <a:t>“brutal </a:t>
            </a:r>
            <a:r>
              <a:rPr lang="en-US" sz="2000" dirty="0">
                <a:solidFill>
                  <a:schemeClr val="tx1"/>
                </a:solidFill>
              </a:rPr>
              <a:t>and/or </a:t>
            </a:r>
            <a:r>
              <a:rPr lang="en-US" sz="2000" dirty="0" smtClean="0">
                <a:solidFill>
                  <a:schemeClr val="tx1"/>
                </a:solidFill>
              </a:rPr>
              <a:t>dangerous”  </a:t>
            </a:r>
            <a:r>
              <a:rPr lang="en-US" sz="2000" dirty="0">
                <a:solidFill>
                  <a:schemeClr val="tx1"/>
                </a:solidFill>
              </a:rPr>
              <a:t>to </a:t>
            </a:r>
            <a:r>
              <a:rPr lang="en-US" sz="2000" dirty="0" smtClean="0">
                <a:solidFill>
                  <a:schemeClr val="tx1"/>
                </a:solidFill>
              </a:rPr>
              <a:t>“Caregiver’s </a:t>
            </a:r>
            <a:r>
              <a:rPr lang="en-US" sz="2000" dirty="0">
                <a:solidFill>
                  <a:schemeClr val="tx1"/>
                </a:solidFill>
              </a:rPr>
              <a:t>behavior dangerous or </a:t>
            </a:r>
            <a:r>
              <a:rPr lang="en-US" sz="2000" dirty="0" smtClean="0">
                <a:solidFill>
                  <a:schemeClr val="tx1"/>
                </a:solidFill>
              </a:rPr>
              <a:t>threatening … .”</a:t>
            </a:r>
            <a:endParaRPr lang="en-US" sz="2000" dirty="0">
              <a:solidFill>
                <a:schemeClr val="tx1"/>
              </a:solidFill>
            </a:endParaRPr>
          </a:p>
          <a:p>
            <a:pPr marL="463550" indent="-463550">
              <a:buFont typeface="Verdana" panose="020B0604030504040204" pitchFamily="34" charset="0"/>
              <a:buChar char="•"/>
            </a:pPr>
            <a:endParaRPr lang="en-US" sz="2000" dirty="0">
              <a:solidFill>
                <a:schemeClr val="tx1"/>
              </a:solidFill>
            </a:endParaRPr>
          </a:p>
          <a:p>
            <a:pPr marL="463550" indent="-463550">
              <a:buFont typeface="Verdana" panose="020B0604030504040204" pitchFamily="34" charset="0"/>
              <a:buChar char="•"/>
            </a:pPr>
            <a:r>
              <a:rPr lang="en-US" sz="2000" dirty="0">
                <a:solidFill>
                  <a:schemeClr val="tx1"/>
                </a:solidFill>
              </a:rPr>
              <a:t>Added whether </a:t>
            </a:r>
            <a:r>
              <a:rPr lang="en-US" sz="2000" dirty="0" smtClean="0">
                <a:solidFill>
                  <a:schemeClr val="tx1"/>
                </a:solidFill>
              </a:rPr>
              <a:t>non-perpetrating </a:t>
            </a:r>
            <a:r>
              <a:rPr lang="en-US" sz="2000" dirty="0">
                <a:solidFill>
                  <a:schemeClr val="tx1"/>
                </a:solidFill>
              </a:rPr>
              <a:t>caregiver is aware, </a:t>
            </a:r>
            <a:r>
              <a:rPr lang="en-US" sz="2000" dirty="0" smtClean="0">
                <a:solidFill>
                  <a:schemeClr val="tx1"/>
                </a:solidFill>
              </a:rPr>
              <a:t>supportive, </a:t>
            </a:r>
            <a:r>
              <a:rPr lang="en-US" sz="2000" dirty="0">
                <a:solidFill>
                  <a:schemeClr val="tx1"/>
                </a:solidFill>
              </a:rPr>
              <a:t>and displays ability to </a:t>
            </a:r>
            <a:r>
              <a:rPr lang="en-US" sz="2000" dirty="0" smtClean="0">
                <a:solidFill>
                  <a:schemeClr val="tx1"/>
                </a:solidFill>
              </a:rPr>
              <a:t>protect; removed </a:t>
            </a:r>
            <a:r>
              <a:rPr lang="en-US" sz="2000" dirty="0">
                <a:solidFill>
                  <a:schemeClr val="tx1"/>
                </a:solidFill>
              </a:rPr>
              <a:t>need to determine </a:t>
            </a:r>
            <a:r>
              <a:rPr lang="en-US" sz="2000" dirty="0" smtClean="0">
                <a:solidFill>
                  <a:schemeClr val="tx1"/>
                </a:solidFill>
              </a:rPr>
              <a:t>whether alleged </a:t>
            </a:r>
            <a:r>
              <a:rPr lang="en-US" sz="2000" dirty="0">
                <a:solidFill>
                  <a:schemeClr val="tx1"/>
                </a:solidFill>
              </a:rPr>
              <a:t>perpetrator has access within 10 </a:t>
            </a:r>
            <a:r>
              <a:rPr lang="en-US" sz="2000" dirty="0" smtClean="0">
                <a:solidFill>
                  <a:schemeClr val="tx1"/>
                </a:solidFill>
              </a:rPr>
              <a:t>days.</a:t>
            </a:r>
            <a:endParaRPr lang="en-US" sz="2000" dirty="0">
              <a:solidFill>
                <a:schemeClr val="tx1"/>
              </a:solidFill>
            </a:endParaRPr>
          </a:p>
        </p:txBody>
      </p:sp>
    </p:spTree>
    <p:extLst>
      <p:ext uri="{BB962C8B-B14F-4D97-AF65-F5344CB8AC3E}">
        <p14:creationId xmlns:p14="http://schemas.microsoft.com/office/powerpoint/2010/main" val="361518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Response priority</a:t>
            </a:r>
            <a:endParaRPr lang="en-US" sz="2800" dirty="0">
              <a:solidFill>
                <a:schemeClr val="tx1"/>
              </a:solidFill>
            </a:endParaRPr>
          </a:p>
        </p:txBody>
      </p:sp>
      <p:sp>
        <p:nvSpPr>
          <p:cNvPr id="3" name="Text Placeholder 2"/>
          <p:cNvSpPr>
            <a:spLocks noGrp="1"/>
          </p:cNvSpPr>
          <p:nvPr>
            <p:ph type="body" sz="quarter" idx="3"/>
          </p:nvPr>
        </p:nvSpPr>
        <p:spPr>
          <a:xfrm>
            <a:off x="457200" y="1345927"/>
            <a:ext cx="6773660" cy="430840"/>
          </a:xfrm>
        </p:spPr>
        <p:txBody>
          <a:bodyPr/>
          <a:lstStyle/>
          <a:p>
            <a:r>
              <a:rPr lang="en-US" sz="2400" dirty="0"/>
              <a:t>Streamlining and overrides</a:t>
            </a:r>
          </a:p>
        </p:txBody>
      </p:sp>
      <p:sp>
        <p:nvSpPr>
          <p:cNvPr id="4" name="Content Placeholder 3"/>
          <p:cNvSpPr>
            <a:spLocks noGrp="1"/>
          </p:cNvSpPr>
          <p:nvPr>
            <p:ph sz="quarter" idx="4"/>
          </p:nvPr>
        </p:nvSpPr>
        <p:spPr>
          <a:xfrm>
            <a:off x="457200" y="1899439"/>
            <a:ext cx="8229599" cy="3965469"/>
          </a:xfrm>
        </p:spPr>
        <p:txBody>
          <a:bodyPr/>
          <a:lstStyle/>
          <a:p>
            <a:r>
              <a:rPr lang="en-US" sz="2000" b="1" dirty="0"/>
              <a:t>Emotional </a:t>
            </a:r>
            <a:r>
              <a:rPr lang="en-US" sz="2000" b="1" dirty="0" smtClean="0"/>
              <a:t>Abuse:</a:t>
            </a:r>
            <a:r>
              <a:rPr lang="en-US" sz="2000" dirty="0" smtClean="0"/>
              <a:t> </a:t>
            </a:r>
            <a:r>
              <a:rPr lang="en-US" sz="2000" dirty="0"/>
              <a:t>refined </a:t>
            </a:r>
            <a:r>
              <a:rPr lang="en-US" sz="2000" dirty="0" smtClean="0"/>
              <a:t>definitions</a:t>
            </a:r>
            <a:endParaRPr lang="en-US" sz="2000" dirty="0"/>
          </a:p>
          <a:p>
            <a:endParaRPr lang="en-US" sz="2000" dirty="0"/>
          </a:p>
          <a:p>
            <a:pPr marL="463550" indent="-463550">
              <a:buFont typeface="Verdana" panose="020B0604030504040204" pitchFamily="34" charset="0"/>
              <a:buChar char="•"/>
            </a:pPr>
            <a:r>
              <a:rPr lang="en-US" sz="2000" dirty="0"/>
              <a:t>First question adds parental response to child’s behavior, focusing on whether the child is receiving </a:t>
            </a:r>
            <a:r>
              <a:rPr lang="en-US" sz="2000" dirty="0" smtClean="0"/>
              <a:t>attention.</a:t>
            </a:r>
            <a:endParaRPr lang="en-US" sz="2000" dirty="0"/>
          </a:p>
          <a:p>
            <a:pPr marL="463550" indent="-463550">
              <a:buFont typeface="Verdana" panose="020B0604030504040204" pitchFamily="34" charset="0"/>
              <a:buChar char="•"/>
            </a:pPr>
            <a:endParaRPr lang="en-US" sz="2000" dirty="0"/>
          </a:p>
          <a:p>
            <a:pPr marL="463550" indent="-463550">
              <a:buFont typeface="Verdana" panose="020B0604030504040204" pitchFamily="34" charset="0"/>
              <a:buChar char="•"/>
            </a:pPr>
            <a:r>
              <a:rPr lang="en-US" sz="2000" dirty="0"/>
              <a:t>Second question adds clarity to definition and provides more explicit focus to impact on the </a:t>
            </a:r>
            <a:r>
              <a:rPr lang="en-US" sz="2000" dirty="0" smtClean="0"/>
              <a:t>child.</a:t>
            </a:r>
            <a:endParaRPr lang="en-US" sz="2000" dirty="0"/>
          </a:p>
        </p:txBody>
      </p:sp>
    </p:spTree>
    <p:extLst>
      <p:ext uri="{BB962C8B-B14F-4D97-AF65-F5344CB8AC3E}">
        <p14:creationId xmlns:p14="http://schemas.microsoft.com/office/powerpoint/2010/main" val="426302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Response Priority</a:t>
            </a:r>
            <a:endParaRPr lang="en-US" sz="2800" dirty="0">
              <a:solidFill>
                <a:schemeClr val="tx1"/>
              </a:solidFill>
            </a:endParaRPr>
          </a:p>
        </p:txBody>
      </p:sp>
      <p:sp>
        <p:nvSpPr>
          <p:cNvPr id="3" name="Text Placeholder 2"/>
          <p:cNvSpPr>
            <a:spLocks noGrp="1"/>
          </p:cNvSpPr>
          <p:nvPr>
            <p:ph type="body" sz="quarter" idx="3"/>
          </p:nvPr>
        </p:nvSpPr>
        <p:spPr>
          <a:xfrm>
            <a:off x="457200" y="1622976"/>
            <a:ext cx="6773660" cy="430840"/>
          </a:xfrm>
        </p:spPr>
        <p:txBody>
          <a:bodyPr/>
          <a:lstStyle/>
          <a:p>
            <a:r>
              <a:rPr lang="en-US" sz="2400" dirty="0"/>
              <a:t>Streamline and </a:t>
            </a:r>
            <a:r>
              <a:rPr lang="en-US" sz="2400" dirty="0" smtClean="0"/>
              <a:t>Address Overrides</a:t>
            </a:r>
            <a:endParaRPr lang="en-US" sz="2400" dirty="0"/>
          </a:p>
        </p:txBody>
      </p:sp>
      <p:sp>
        <p:nvSpPr>
          <p:cNvPr id="4" name="Content Placeholder 3"/>
          <p:cNvSpPr>
            <a:spLocks noGrp="1"/>
          </p:cNvSpPr>
          <p:nvPr>
            <p:ph sz="quarter" idx="4"/>
          </p:nvPr>
        </p:nvSpPr>
        <p:spPr>
          <a:xfrm>
            <a:off x="457200" y="2160694"/>
            <a:ext cx="8229600" cy="3965469"/>
          </a:xfrm>
        </p:spPr>
        <p:txBody>
          <a:bodyPr/>
          <a:lstStyle/>
          <a:p>
            <a:r>
              <a:rPr lang="en-US" sz="2000" b="1" dirty="0"/>
              <a:t>Sexual Abuse</a:t>
            </a:r>
          </a:p>
          <a:p>
            <a:pPr marL="160735" indent="-160735">
              <a:buFont typeface="Arial" panose="020B0604020202020204" pitchFamily="34" charset="0"/>
              <a:buChar char="•"/>
            </a:pPr>
            <a:endParaRPr lang="en-US" sz="2000" dirty="0"/>
          </a:p>
          <a:p>
            <a:pPr marL="463550" indent="-463550">
              <a:buFont typeface="Verdana" panose="020B0604030504040204" pitchFamily="34" charset="0"/>
              <a:buChar char="•"/>
            </a:pPr>
            <a:r>
              <a:rPr lang="en-US" sz="2000" dirty="0"/>
              <a:t>Reduced questions three to </a:t>
            </a:r>
            <a:r>
              <a:rPr lang="en-US" sz="2000" dirty="0" smtClean="0"/>
              <a:t>two.</a:t>
            </a:r>
            <a:endParaRPr lang="en-US" sz="2000" dirty="0"/>
          </a:p>
          <a:p>
            <a:pPr marL="463550" indent="-463550">
              <a:buFont typeface="Verdana" panose="020B0604030504040204" pitchFamily="34" charset="0"/>
              <a:buChar char="•"/>
            </a:pPr>
            <a:endParaRPr lang="en-US" sz="2000" dirty="0"/>
          </a:p>
          <a:p>
            <a:pPr marL="463550" indent="-463550">
              <a:buFont typeface="Verdana" panose="020B0604030504040204" pitchFamily="34" charset="0"/>
              <a:buChar char="•"/>
            </a:pPr>
            <a:r>
              <a:rPr lang="en-US" sz="2000" dirty="0"/>
              <a:t>First question is similar to prior </a:t>
            </a:r>
            <a:r>
              <a:rPr lang="en-US" sz="2000" dirty="0" smtClean="0"/>
              <a:t>version.</a:t>
            </a:r>
            <a:endParaRPr lang="en-US" sz="2000" dirty="0"/>
          </a:p>
          <a:p>
            <a:pPr marL="463550" indent="-463550">
              <a:buFont typeface="Verdana" panose="020B0604030504040204" pitchFamily="34" charset="0"/>
              <a:buChar char="•"/>
            </a:pPr>
            <a:endParaRPr lang="en-US" sz="2000" dirty="0"/>
          </a:p>
          <a:p>
            <a:pPr marL="463550" indent="-463550">
              <a:buFont typeface="Verdana" panose="020B0604030504040204" pitchFamily="34" charset="0"/>
              <a:buChar char="•"/>
            </a:pPr>
            <a:r>
              <a:rPr lang="en-US" sz="2000" dirty="0"/>
              <a:t>Second question </a:t>
            </a:r>
            <a:r>
              <a:rPr lang="en-US" sz="2000" dirty="0" smtClean="0"/>
              <a:t>focuses </a:t>
            </a:r>
            <a:r>
              <a:rPr lang="en-US" sz="2000" dirty="0"/>
              <a:t>on whether a non-perpetrating caregiver who is aware of the allegation, is </a:t>
            </a:r>
            <a:r>
              <a:rPr lang="en-US" sz="2000" dirty="0" smtClean="0"/>
              <a:t>supportive, </a:t>
            </a:r>
            <a:r>
              <a:rPr lang="en-US" sz="2000" dirty="0"/>
              <a:t>and demonstrates the ability to protect. </a:t>
            </a:r>
            <a:r>
              <a:rPr lang="en-US" sz="2000" dirty="0" smtClean="0"/>
              <a:t>Similar </a:t>
            </a:r>
            <a:r>
              <a:rPr lang="en-US" sz="2000" dirty="0"/>
              <a:t>in construction to same question on </a:t>
            </a:r>
            <a:r>
              <a:rPr lang="en-US" sz="2000" dirty="0" smtClean="0"/>
              <a:t>physical abuse.</a:t>
            </a:r>
            <a:endParaRPr lang="en-US" sz="2000" dirty="0"/>
          </a:p>
        </p:txBody>
      </p:sp>
    </p:spTree>
    <p:extLst>
      <p:ext uri="{BB962C8B-B14F-4D97-AF65-F5344CB8AC3E}">
        <p14:creationId xmlns:p14="http://schemas.microsoft.com/office/powerpoint/2010/main" val="361926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nvPr>
        </p:nvGraphicFramePr>
        <p:xfrm>
          <a:off x="1485900" y="1806178"/>
          <a:ext cx="6172200" cy="37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The SDM</a:t>
            </a:r>
            <a:r>
              <a:rPr lang="en-US" sz="2800" baseline="30000" dirty="0">
                <a:solidFill>
                  <a:schemeClr val="tx1"/>
                </a:solidFill>
                <a:latin typeface="Verdana" pitchFamily="34" charset="0"/>
                <a:cs typeface="Verdana" pitchFamily="34" charset="0"/>
              </a:rPr>
              <a:t>®</a:t>
            </a:r>
            <a:r>
              <a:rPr lang="en-US" sz="2800" dirty="0">
                <a:solidFill>
                  <a:schemeClr val="tx1"/>
                </a:solidFill>
                <a:latin typeface="Verdana" pitchFamily="34" charset="0"/>
                <a:cs typeface="Verdana" pitchFamily="34" charset="0"/>
              </a:rPr>
              <a:t> Hotline Structures Two Decisions</a:t>
            </a:r>
          </a:p>
        </p:txBody>
      </p:sp>
      <p:sp>
        <p:nvSpPr>
          <p:cNvPr id="2" name="TextBox 1"/>
          <p:cNvSpPr txBox="1"/>
          <p:nvPr/>
        </p:nvSpPr>
        <p:spPr>
          <a:xfrm>
            <a:off x="4800600" y="2914650"/>
            <a:ext cx="2057400" cy="1600200"/>
          </a:xfrm>
          <a:prstGeom prst="rect">
            <a:avLst/>
          </a:prstGeom>
        </p:spPr>
        <p:txBody>
          <a:bodyPr vert="horz" wrap="square" lIns="68580" tIns="34290" rIns="68580" bIns="34290" rtlCol="0" anchor="ctr">
            <a:normAutofit/>
          </a:bodyPr>
          <a:lstStyle/>
          <a:p>
            <a:pPr defTabSz="342900"/>
            <a:r>
              <a:rPr lang="en-US" sz="2100" dirty="0">
                <a:latin typeface="+mj-lt"/>
              </a:rPr>
              <a:t>How quickly  to respond?</a:t>
            </a:r>
          </a:p>
          <a:p>
            <a:pPr defTabSz="342900"/>
            <a:endParaRPr lang="en-US" sz="2100" dirty="0">
              <a:latin typeface="+mj-lt"/>
            </a:endParaRPr>
          </a:p>
        </p:txBody>
      </p:sp>
      <p:sp>
        <p:nvSpPr>
          <p:cNvPr id="3" name="TextBox 2"/>
          <p:cNvSpPr txBox="1"/>
          <p:nvPr/>
        </p:nvSpPr>
        <p:spPr>
          <a:xfrm>
            <a:off x="2000250" y="3028950"/>
            <a:ext cx="2114550" cy="1371600"/>
          </a:xfrm>
          <a:prstGeom prst="rect">
            <a:avLst/>
          </a:prstGeom>
        </p:spPr>
        <p:txBody>
          <a:bodyPr vert="horz" wrap="square" lIns="68580" tIns="34290" rIns="68580" bIns="34290" rtlCol="0" anchor="ctr">
            <a:normAutofit/>
          </a:bodyPr>
          <a:lstStyle/>
          <a:p>
            <a:pPr defTabSz="342900"/>
            <a:r>
              <a:rPr lang="en-US" sz="2100" dirty="0">
                <a:latin typeface="+mj-lt"/>
              </a:rPr>
              <a:t>Screen in or screen out?</a:t>
            </a:r>
          </a:p>
          <a:p>
            <a:pPr defTabSz="342900">
              <a:spcBef>
                <a:spcPct val="0"/>
              </a:spcBef>
            </a:pPr>
            <a:endParaRPr lang="en-US" sz="2100" dirty="0">
              <a:solidFill>
                <a:srgbClr val="FFFFFF"/>
              </a:solidFill>
              <a:latin typeface="Verdana"/>
              <a:ea typeface="+mj-ea"/>
              <a:cs typeface="Verdana"/>
            </a:endParaRPr>
          </a:p>
        </p:txBody>
      </p:sp>
    </p:spTree>
    <p:extLst>
      <p:ext uri="{BB962C8B-B14F-4D97-AF65-F5344CB8AC3E}">
        <p14:creationId xmlns:p14="http://schemas.microsoft.com/office/powerpoint/2010/main" val="2918679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Three Questions Can Uncover Relevant Details</a:t>
            </a:r>
          </a:p>
        </p:txBody>
      </p:sp>
      <p:graphicFrame>
        <p:nvGraphicFramePr>
          <p:cNvPr id="4" name="Content Placeholder 3"/>
          <p:cNvGraphicFramePr>
            <a:graphicFrameLocks/>
          </p:cNvGraphicFramePr>
          <p:nvPr>
            <p:extLst>
              <p:ext uri="{D42A27DB-BD31-4B8C-83A1-F6EECF244321}">
                <p14:modId xmlns:p14="http://schemas.microsoft.com/office/powerpoint/2010/main" val="1146496863"/>
              </p:ext>
            </p:extLst>
          </p:nvPr>
        </p:nvGraphicFramePr>
        <p:xfrm>
          <a:off x="457200" y="1520041"/>
          <a:ext cx="8229600" cy="4714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24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Impact on the Child Is a Helpful Construct</a:t>
            </a:r>
          </a:p>
        </p:txBody>
      </p:sp>
      <p:grpSp>
        <p:nvGrpSpPr>
          <p:cNvPr id="2" name="Group 1"/>
          <p:cNvGrpSpPr/>
          <p:nvPr/>
        </p:nvGrpSpPr>
        <p:grpSpPr>
          <a:xfrm>
            <a:off x="457200" y="2054431"/>
            <a:ext cx="8229600" cy="2577236"/>
            <a:chOff x="421037" y="2513671"/>
            <a:chExt cx="8540083" cy="2517955"/>
          </a:xfrm>
        </p:grpSpPr>
        <p:sp>
          <p:nvSpPr>
            <p:cNvPr id="6" name="AutoShape 5"/>
            <p:cNvSpPr>
              <a:spLocks/>
            </p:cNvSpPr>
            <p:nvPr/>
          </p:nvSpPr>
          <p:spPr bwMode="auto">
            <a:xfrm>
              <a:off x="421037" y="2520129"/>
              <a:ext cx="2560320" cy="2495550"/>
            </a:xfrm>
            <a:prstGeom prst="roundRect">
              <a:avLst>
                <a:gd name="adj" fmla="val 6681"/>
              </a:avLst>
            </a:prstGeom>
            <a:solidFill>
              <a:schemeClr val="accent1"/>
            </a:solid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400" dirty="0">
                  <a:solidFill>
                    <a:schemeClr val="bg1"/>
                  </a:solidFill>
                  <a:ea typeface="Calibri" charset="0"/>
                  <a:cs typeface="Calibri" charset="0"/>
                  <a:sym typeface="Calibri" charset="0"/>
                </a:rPr>
                <a:t>Parent</a:t>
              </a:r>
            </a:p>
          </p:txBody>
        </p:sp>
        <p:sp>
          <p:nvSpPr>
            <p:cNvPr id="7" name="AutoShape 6"/>
            <p:cNvSpPr>
              <a:spLocks/>
            </p:cNvSpPr>
            <p:nvPr/>
          </p:nvSpPr>
          <p:spPr bwMode="auto">
            <a:xfrm>
              <a:off x="2902039" y="3494025"/>
              <a:ext cx="576802" cy="547758"/>
            </a:xfrm>
            <a:prstGeom prst="rightArrow">
              <a:avLst>
                <a:gd name="adj1" fmla="val 64000"/>
                <a:gd name="adj2" fmla="val 44542"/>
              </a:avLst>
            </a:prstGeom>
            <a:solidFill>
              <a:schemeClr val="accent5"/>
            </a:solid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2400" dirty="0">
                <a:ea typeface="ヒラギノ角ゴ ProN W3" charset="-128"/>
              </a:endParaRPr>
            </a:p>
          </p:txBody>
        </p:sp>
        <p:sp>
          <p:nvSpPr>
            <p:cNvPr id="8" name="AutoShape 7"/>
            <p:cNvSpPr>
              <a:spLocks/>
            </p:cNvSpPr>
            <p:nvPr/>
          </p:nvSpPr>
          <p:spPr bwMode="auto">
            <a:xfrm>
              <a:off x="3478841" y="2513671"/>
              <a:ext cx="2560320" cy="2495550"/>
            </a:xfrm>
            <a:prstGeom prst="roundRect">
              <a:avLst>
                <a:gd name="adj" fmla="val 6681"/>
              </a:avLst>
            </a:prstGeom>
            <a:solidFill>
              <a:schemeClr val="accent2"/>
            </a:solid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400" dirty="0">
                  <a:solidFill>
                    <a:schemeClr val="bg1"/>
                  </a:solidFill>
                  <a:ea typeface="Calibri" charset="0"/>
                  <a:cs typeface="Calibri" charset="0"/>
                  <a:sym typeface="Calibri" charset="0"/>
                </a:rPr>
                <a:t>Behavior</a:t>
              </a:r>
            </a:p>
          </p:txBody>
        </p:sp>
        <p:sp>
          <p:nvSpPr>
            <p:cNvPr id="9" name="AutoShape 8"/>
            <p:cNvSpPr>
              <a:spLocks/>
            </p:cNvSpPr>
            <p:nvPr/>
          </p:nvSpPr>
          <p:spPr bwMode="auto">
            <a:xfrm>
              <a:off x="5885402" y="3518564"/>
              <a:ext cx="515398" cy="547758"/>
            </a:xfrm>
            <a:prstGeom prst="rightArrow">
              <a:avLst>
                <a:gd name="adj1" fmla="val 64000"/>
                <a:gd name="adj2" fmla="val 44542"/>
              </a:avLst>
            </a:prstGeom>
            <a:solidFill>
              <a:schemeClr val="accent5"/>
            </a:solid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sz="2400" dirty="0">
                <a:ea typeface="ヒラギノ角ゴ ProN W3" charset="-128"/>
              </a:endParaRPr>
            </a:p>
          </p:txBody>
        </p:sp>
        <p:sp>
          <p:nvSpPr>
            <p:cNvPr id="10" name="AutoShape 9"/>
            <p:cNvSpPr>
              <a:spLocks/>
            </p:cNvSpPr>
            <p:nvPr/>
          </p:nvSpPr>
          <p:spPr bwMode="auto">
            <a:xfrm>
              <a:off x="6400800" y="2536076"/>
              <a:ext cx="2560320" cy="2495550"/>
            </a:xfrm>
            <a:prstGeom prst="roundRect">
              <a:avLst>
                <a:gd name="adj" fmla="val 6681"/>
              </a:avLst>
            </a:prstGeom>
            <a:solidFill>
              <a:schemeClr val="tx2"/>
            </a:solidFill>
            <a:ln>
              <a:noFill/>
            </a:ln>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2400" dirty="0">
                  <a:solidFill>
                    <a:schemeClr val="bg1"/>
                  </a:solidFill>
                  <a:ea typeface="Calibri" charset="0"/>
                  <a:cs typeface="Calibri" charset="0"/>
                  <a:sym typeface="Calibri" charset="0"/>
                </a:rPr>
                <a:t>Impact on the child</a:t>
              </a:r>
            </a:p>
          </p:txBody>
        </p:sp>
      </p:grpSp>
    </p:spTree>
    <p:extLst>
      <p:ext uri="{BB962C8B-B14F-4D97-AF65-F5344CB8AC3E}">
        <p14:creationId xmlns:p14="http://schemas.microsoft.com/office/powerpoint/2010/main" val="84852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tx1"/>
                </a:solidFill>
              </a:rPr>
              <a:t>Policy and Procedure</a:t>
            </a:r>
            <a:endParaRPr lang="en-US" sz="2800" dirty="0">
              <a:solidFill>
                <a:schemeClr val="tx1"/>
              </a:solidFill>
            </a:endParaRPr>
          </a:p>
        </p:txBody>
      </p:sp>
      <p:sp>
        <p:nvSpPr>
          <p:cNvPr id="4" name="Text Placeholder 3"/>
          <p:cNvSpPr>
            <a:spLocks noGrp="1"/>
          </p:cNvSpPr>
          <p:nvPr>
            <p:ph type="body" sz="quarter" idx="3"/>
          </p:nvPr>
        </p:nvSpPr>
        <p:spPr>
          <a:xfrm>
            <a:off x="457200" y="1480472"/>
            <a:ext cx="6773660" cy="430840"/>
          </a:xfrm>
        </p:spPr>
        <p:txBody>
          <a:bodyPr/>
          <a:lstStyle/>
          <a:p>
            <a:r>
              <a:rPr lang="en-US" sz="2400" dirty="0" smtClean="0"/>
              <a:t>Changes</a:t>
            </a:r>
            <a:endParaRPr lang="en-US" sz="2400" dirty="0"/>
          </a:p>
        </p:txBody>
      </p:sp>
      <p:sp>
        <p:nvSpPr>
          <p:cNvPr id="5" name="Content Placeholder 4"/>
          <p:cNvSpPr>
            <a:spLocks noGrp="1"/>
          </p:cNvSpPr>
          <p:nvPr>
            <p:ph sz="quarter" idx="4"/>
          </p:nvPr>
        </p:nvSpPr>
        <p:spPr>
          <a:xfrm>
            <a:off x="457200" y="2113195"/>
            <a:ext cx="8229600" cy="3965469"/>
          </a:xfrm>
        </p:spPr>
        <p:txBody>
          <a:bodyPr/>
          <a:lstStyle/>
          <a:p>
            <a:pPr marL="463550" indent="-463550">
              <a:buFont typeface="Verdana" panose="020B0604030504040204" pitchFamily="34" charset="0"/>
              <a:buChar char="•"/>
            </a:pPr>
            <a:r>
              <a:rPr lang="en-US" sz="2000" b="1" dirty="0" smtClean="0">
                <a:solidFill>
                  <a:schemeClr val="tx1"/>
                </a:solidFill>
              </a:rPr>
              <a:t>None</a:t>
            </a:r>
          </a:p>
          <a:p>
            <a:pPr marL="463550" indent="-463550">
              <a:buFont typeface="Verdana" panose="020B0604030504040204" pitchFamily="34" charset="0"/>
              <a:buChar char="•"/>
            </a:pPr>
            <a:endParaRPr lang="en-US" sz="2000" b="1" dirty="0">
              <a:solidFill>
                <a:schemeClr val="tx1"/>
              </a:solidFill>
            </a:endParaRPr>
          </a:p>
          <a:p>
            <a:pPr marL="463550" indent="-463550">
              <a:buFont typeface="Verdana" panose="020B0604030504040204" pitchFamily="34" charset="0"/>
              <a:buChar char="•"/>
            </a:pPr>
            <a:r>
              <a:rPr lang="en-US" sz="2000" dirty="0" smtClean="0">
                <a:solidFill>
                  <a:schemeClr val="tx1"/>
                </a:solidFill>
              </a:rPr>
              <a:t>While there have been changes on some items and definitions for the screening criteria and response criteria, completion </a:t>
            </a:r>
            <a:r>
              <a:rPr lang="en-US" sz="2000" dirty="0">
                <a:solidFill>
                  <a:schemeClr val="tx1"/>
                </a:solidFill>
              </a:rPr>
              <a:t>standards remain </a:t>
            </a:r>
            <a:r>
              <a:rPr lang="en-US" sz="2000" dirty="0" smtClean="0">
                <a:solidFill>
                  <a:schemeClr val="tx1"/>
                </a:solidFill>
              </a:rPr>
              <a:t>the same throughout the assessment.</a:t>
            </a:r>
          </a:p>
          <a:p>
            <a:pPr marL="214313" indent="-214313">
              <a:buFont typeface="Arial" panose="020B0604020202020204" pitchFamily="34" charset="0"/>
              <a:buChar char="•"/>
            </a:pPr>
            <a:endParaRPr lang="en-US" sz="2000" dirty="0" smtClean="0"/>
          </a:p>
          <a:p>
            <a:endParaRPr lang="en-US" sz="2000" dirty="0"/>
          </a:p>
          <a:p>
            <a:endParaRPr lang="en-US" sz="2000" dirty="0"/>
          </a:p>
        </p:txBody>
      </p:sp>
    </p:spTree>
    <p:extLst>
      <p:ext uri="{BB962C8B-B14F-4D97-AF65-F5344CB8AC3E}">
        <p14:creationId xmlns:p14="http://schemas.microsoft.com/office/powerpoint/2010/main" val="85355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307" y="1727202"/>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a:solidFill>
                  <a:schemeClr val="tx1"/>
                </a:solidFill>
              </a:rPr>
              <a:t> 3.0 Hotline Tool</a:t>
            </a:r>
            <a:br>
              <a:rPr lang="en-US" sz="2700" b="1" dirty="0">
                <a:solidFill>
                  <a:schemeClr val="tx1"/>
                </a:solidFill>
              </a:rPr>
            </a:br>
            <a:r>
              <a:rPr lang="en-US" sz="2700" b="1" dirty="0">
                <a:solidFill>
                  <a:schemeClr val="tx1"/>
                </a:solidFill>
              </a:rPr>
              <a:t>Changes to Screening Criteria</a:t>
            </a:r>
          </a:p>
        </p:txBody>
      </p:sp>
    </p:spTree>
    <p:extLst>
      <p:ext uri="{BB962C8B-B14F-4D97-AF65-F5344CB8AC3E}">
        <p14:creationId xmlns:p14="http://schemas.microsoft.com/office/powerpoint/2010/main" val="2516718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Structure and Physical Abuse Criteria</a:t>
            </a:r>
            <a:endParaRPr lang="en-US" sz="2800" dirty="0">
              <a:solidFill>
                <a:schemeClr val="tx1"/>
              </a:solidFill>
            </a:endParaRPr>
          </a:p>
        </p:txBody>
      </p:sp>
      <p:sp>
        <p:nvSpPr>
          <p:cNvPr id="3" name="Text Placeholder 2"/>
          <p:cNvSpPr>
            <a:spLocks noGrp="1"/>
          </p:cNvSpPr>
          <p:nvPr>
            <p:ph type="body" sz="quarter" idx="3"/>
          </p:nvPr>
        </p:nvSpPr>
        <p:spPr>
          <a:xfrm>
            <a:off x="457200" y="1345926"/>
            <a:ext cx="6773660" cy="430840"/>
          </a:xfrm>
        </p:spPr>
        <p:txBody>
          <a:bodyPr/>
          <a:lstStyle/>
          <a:p>
            <a:r>
              <a:rPr lang="en-US" sz="2400" dirty="0"/>
              <a:t>Key changes</a:t>
            </a:r>
          </a:p>
        </p:txBody>
      </p:sp>
      <p:sp>
        <p:nvSpPr>
          <p:cNvPr id="5" name="Content Placeholder 4"/>
          <p:cNvSpPr>
            <a:spLocks noGrp="1"/>
          </p:cNvSpPr>
          <p:nvPr>
            <p:ph sz="quarter" idx="4"/>
          </p:nvPr>
        </p:nvSpPr>
        <p:spPr>
          <a:xfrm>
            <a:off x="457200" y="1776766"/>
            <a:ext cx="8229600" cy="3965469"/>
          </a:xfrm>
        </p:spPr>
        <p:txBody>
          <a:bodyPr>
            <a:noAutofit/>
          </a:bodyPr>
          <a:lstStyle/>
          <a:p>
            <a:pPr marL="463550" indent="-463550">
              <a:buFont typeface="Verdana" panose="020B0604030504040204" pitchFamily="34" charset="0"/>
              <a:buChar char="•"/>
            </a:pPr>
            <a:r>
              <a:rPr lang="en-US" sz="1800" b="1" dirty="0">
                <a:solidFill>
                  <a:schemeClr val="tx1"/>
                </a:solidFill>
              </a:rPr>
              <a:t>Review of Criteria Not </a:t>
            </a:r>
            <a:r>
              <a:rPr lang="en-US" sz="1800" b="1" dirty="0" smtClean="0">
                <a:solidFill>
                  <a:schemeClr val="tx1"/>
                </a:solidFill>
              </a:rPr>
              <a:t>Required</a:t>
            </a:r>
          </a:p>
          <a:p>
            <a:pPr marL="914400" lvl="1" indent="-463550">
              <a:buFont typeface="Verdana" panose="020B0604030504040204" pitchFamily="34" charset="0"/>
              <a:buChar char="»"/>
            </a:pPr>
            <a:r>
              <a:rPr lang="en-US" sz="1800" dirty="0" smtClean="0">
                <a:solidFill>
                  <a:schemeClr val="tx1"/>
                </a:solidFill>
              </a:rPr>
              <a:t>Moved </a:t>
            </a:r>
            <a:r>
              <a:rPr lang="en-US" sz="1800" dirty="0">
                <a:solidFill>
                  <a:schemeClr val="tx1"/>
                </a:solidFill>
              </a:rPr>
              <a:t>to beginning of assessment and </a:t>
            </a:r>
            <a:r>
              <a:rPr lang="en-US" sz="1800" dirty="0" smtClean="0">
                <a:solidFill>
                  <a:schemeClr val="tx1"/>
                </a:solidFill>
              </a:rPr>
              <a:t>defined in the definitions section.</a:t>
            </a:r>
            <a:endParaRPr lang="en-US" sz="1800" dirty="0">
              <a:solidFill>
                <a:schemeClr val="tx1"/>
              </a:solidFill>
            </a:endParaRPr>
          </a:p>
          <a:p>
            <a:pPr marL="463550" indent="-463550"/>
            <a:endParaRPr lang="en-US" sz="1800" dirty="0">
              <a:solidFill>
                <a:schemeClr val="tx1"/>
              </a:solidFill>
            </a:endParaRPr>
          </a:p>
          <a:p>
            <a:pPr marL="463550" indent="-463550">
              <a:buFont typeface="Verdana" panose="020B0604030504040204" pitchFamily="34" charset="0"/>
              <a:buChar char="•"/>
            </a:pPr>
            <a:r>
              <a:rPr lang="en-US" sz="1800" b="1" dirty="0">
                <a:solidFill>
                  <a:schemeClr val="tx1"/>
                </a:solidFill>
              </a:rPr>
              <a:t>Physical </a:t>
            </a:r>
            <a:r>
              <a:rPr lang="en-US" sz="1800" b="1" dirty="0" smtClean="0">
                <a:solidFill>
                  <a:schemeClr val="tx1"/>
                </a:solidFill>
              </a:rPr>
              <a:t>Abuse</a:t>
            </a:r>
          </a:p>
          <a:p>
            <a:pPr marL="914400" lvl="1" indent="-463550">
              <a:buFont typeface="Verdana" panose="020B0604030504040204" pitchFamily="34" charset="0"/>
              <a:buChar char="»"/>
            </a:pPr>
            <a:r>
              <a:rPr lang="en-US" sz="1800" dirty="0" smtClean="0">
                <a:solidFill>
                  <a:schemeClr val="tx1"/>
                </a:solidFill>
              </a:rPr>
              <a:t>Definitions refined to focus on caregiver action and impact on the child.</a:t>
            </a:r>
          </a:p>
          <a:p>
            <a:pPr marL="914400" lvl="1" indent="-463550">
              <a:buFont typeface="Verdana" panose="020B0604030504040204" pitchFamily="34" charset="0"/>
              <a:buChar char="»"/>
            </a:pPr>
            <a:endParaRPr lang="en-US" sz="1800" dirty="0">
              <a:solidFill>
                <a:schemeClr val="tx1"/>
              </a:solidFill>
            </a:endParaRPr>
          </a:p>
          <a:p>
            <a:pPr marL="914400" lvl="1" indent="-463550">
              <a:buFont typeface="Verdana" panose="020B0604030504040204" pitchFamily="34" charset="0"/>
              <a:buChar char="»"/>
            </a:pPr>
            <a:r>
              <a:rPr lang="en-US" sz="1800" dirty="0" smtClean="0">
                <a:solidFill>
                  <a:schemeClr val="tx1"/>
                </a:solidFill>
              </a:rPr>
              <a:t>Includes </a:t>
            </a:r>
            <a:r>
              <a:rPr lang="en-US" sz="1800" dirty="0">
                <a:solidFill>
                  <a:schemeClr val="tx1"/>
                </a:solidFill>
              </a:rPr>
              <a:t>physical harm as result of </a:t>
            </a:r>
            <a:r>
              <a:rPr lang="en-US" sz="1800" dirty="0" smtClean="0">
                <a:solidFill>
                  <a:schemeClr val="tx1"/>
                </a:solidFill>
              </a:rPr>
              <a:t>domestic violence.</a:t>
            </a:r>
          </a:p>
          <a:p>
            <a:pPr marL="914400" lvl="1" indent="-463550">
              <a:buFont typeface="Verdana" panose="020B0604030504040204" pitchFamily="34" charset="0"/>
              <a:buChar char="»"/>
            </a:pPr>
            <a:endParaRPr lang="en-US" sz="1800" dirty="0" smtClean="0">
              <a:solidFill>
                <a:schemeClr val="tx1"/>
              </a:solidFill>
            </a:endParaRPr>
          </a:p>
          <a:p>
            <a:pPr marL="914400" lvl="1" indent="-463550">
              <a:buFont typeface="Verdana" panose="020B0604030504040204" pitchFamily="34" charset="0"/>
              <a:buChar char="»"/>
            </a:pPr>
            <a:r>
              <a:rPr lang="en-US" sz="1800" dirty="0" smtClean="0">
                <a:solidFill>
                  <a:schemeClr val="tx1"/>
                </a:solidFill>
              </a:rPr>
              <a:t>“Caregiver </a:t>
            </a:r>
            <a:r>
              <a:rPr lang="en-US" sz="1800" dirty="0">
                <a:solidFill>
                  <a:schemeClr val="tx1"/>
                </a:solidFill>
              </a:rPr>
              <a:t>action that caused or will cause </a:t>
            </a:r>
            <a:r>
              <a:rPr lang="en-US" sz="1800" dirty="0" smtClean="0">
                <a:solidFill>
                  <a:schemeClr val="tx1"/>
                </a:solidFill>
              </a:rPr>
              <a:t>injury” generally </a:t>
            </a:r>
            <a:r>
              <a:rPr lang="en-US" sz="1800" dirty="0">
                <a:solidFill>
                  <a:schemeClr val="tx1"/>
                </a:solidFill>
              </a:rPr>
              <a:t>replaces threats of physical abuse and excessive discipline and more clearly provides a focus on actions by the caregiver and impact on </a:t>
            </a:r>
            <a:r>
              <a:rPr lang="en-US" sz="1800" dirty="0" smtClean="0">
                <a:solidFill>
                  <a:schemeClr val="tx1"/>
                </a:solidFill>
              </a:rPr>
              <a:t>the child.</a:t>
            </a:r>
            <a:endParaRPr lang="en-US" sz="1800" dirty="0">
              <a:solidFill>
                <a:schemeClr val="tx1"/>
              </a:solidFill>
            </a:endParaRPr>
          </a:p>
          <a:p>
            <a:pPr marL="914400" lvl="1" indent="-463550">
              <a:buFont typeface="Verdana" panose="020B0604030504040204" pitchFamily="34" charset="0"/>
              <a:buChar char="»"/>
            </a:pPr>
            <a:endParaRPr lang="en-US" sz="1800" dirty="0" smtClean="0">
              <a:solidFill>
                <a:schemeClr val="tx1"/>
              </a:solidFill>
            </a:endParaRPr>
          </a:p>
          <a:p>
            <a:pPr marL="914400" lvl="1" indent="-463550">
              <a:buFont typeface="Verdana" panose="020B0604030504040204" pitchFamily="34" charset="0"/>
              <a:buChar char="»"/>
            </a:pPr>
            <a:r>
              <a:rPr lang="en-US" sz="1800" dirty="0" smtClean="0">
                <a:solidFill>
                  <a:schemeClr val="tx1"/>
                </a:solidFill>
              </a:rPr>
              <a:t>The intent of this change is to provide more explicit focus on actions by the caregiver and impact on the child.</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71979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Emotional Abuse Criteria</a:t>
            </a:r>
            <a:endParaRPr lang="en-US" sz="2800" dirty="0">
              <a:solidFill>
                <a:schemeClr val="tx1"/>
              </a:solidFill>
            </a:endParaRPr>
          </a:p>
        </p:txBody>
      </p:sp>
      <p:sp>
        <p:nvSpPr>
          <p:cNvPr id="3" name="Text Placeholder 2"/>
          <p:cNvSpPr>
            <a:spLocks noGrp="1"/>
          </p:cNvSpPr>
          <p:nvPr>
            <p:ph type="body" sz="quarter" idx="3"/>
          </p:nvPr>
        </p:nvSpPr>
        <p:spPr>
          <a:xfrm>
            <a:off x="457200" y="1345927"/>
            <a:ext cx="6773660" cy="430840"/>
          </a:xfrm>
        </p:spPr>
        <p:txBody>
          <a:bodyPr/>
          <a:lstStyle/>
          <a:p>
            <a:r>
              <a:rPr lang="en-US" sz="2400" dirty="0"/>
              <a:t>Key Changes</a:t>
            </a:r>
          </a:p>
        </p:txBody>
      </p:sp>
      <p:sp>
        <p:nvSpPr>
          <p:cNvPr id="4" name="Content Placeholder 3"/>
          <p:cNvSpPr>
            <a:spLocks noGrp="1"/>
          </p:cNvSpPr>
          <p:nvPr>
            <p:ph sz="quarter" idx="4"/>
          </p:nvPr>
        </p:nvSpPr>
        <p:spPr>
          <a:xfrm>
            <a:off x="394855" y="1776767"/>
            <a:ext cx="8354290" cy="3965469"/>
          </a:xfrm>
        </p:spPr>
        <p:txBody>
          <a:bodyPr/>
          <a:lstStyle/>
          <a:p>
            <a:r>
              <a:rPr lang="en-US" sz="1800" b="1" dirty="0" smtClean="0">
                <a:solidFill>
                  <a:schemeClr val="tx1"/>
                </a:solidFill>
              </a:rPr>
              <a:t>Emotional Abuse</a:t>
            </a:r>
            <a:r>
              <a:rPr lang="en-US" sz="1800" b="1" dirty="0">
                <a:solidFill>
                  <a:schemeClr val="tx1"/>
                </a:solidFill>
              </a:rPr>
              <a:t>:</a:t>
            </a:r>
            <a:r>
              <a:rPr lang="en-US" sz="1800" dirty="0" smtClean="0">
                <a:solidFill>
                  <a:schemeClr val="tx1"/>
                </a:solidFill>
              </a:rPr>
              <a:t> additions</a:t>
            </a:r>
          </a:p>
          <a:p>
            <a:endParaRPr lang="en-US" sz="1800" dirty="0" smtClean="0">
              <a:solidFill>
                <a:schemeClr val="tx1"/>
              </a:solidFill>
            </a:endParaRPr>
          </a:p>
          <a:p>
            <a:pPr marL="914400" lvl="1" indent="-450850">
              <a:buFont typeface="Verdana" panose="020B0604030504040204" pitchFamily="34" charset="0"/>
              <a:buChar char="•"/>
            </a:pPr>
            <a:r>
              <a:rPr lang="en-US" sz="1800" dirty="0" smtClean="0">
                <a:solidFill>
                  <a:schemeClr val="tx1"/>
                </a:solidFill>
              </a:rPr>
              <a:t>“Caregiver </a:t>
            </a:r>
            <a:r>
              <a:rPr lang="en-US" sz="1800" dirty="0">
                <a:solidFill>
                  <a:schemeClr val="tx1"/>
                </a:solidFill>
              </a:rPr>
              <a:t>actions have led or are likely to lead to </a:t>
            </a:r>
            <a:r>
              <a:rPr lang="en-US" sz="1800" dirty="0" smtClean="0">
                <a:solidFill>
                  <a:schemeClr val="tx1"/>
                </a:solidFill>
              </a:rPr>
              <a:t>the child’s </a:t>
            </a:r>
            <a:r>
              <a:rPr lang="en-US" sz="1800" dirty="0">
                <a:solidFill>
                  <a:schemeClr val="tx1"/>
                </a:solidFill>
              </a:rPr>
              <a:t>severe anxiety, depression, withdrawal, or aggressive behavior toward self or </a:t>
            </a:r>
            <a:r>
              <a:rPr lang="en-US" sz="1800" dirty="0" smtClean="0">
                <a:solidFill>
                  <a:schemeClr val="tx1"/>
                </a:solidFill>
              </a:rPr>
              <a:t>others” replaces the current wording and focus.</a:t>
            </a:r>
          </a:p>
          <a:p>
            <a:pPr marL="1377950" lvl="2" indent="-463550"/>
            <a:endParaRPr lang="en-US" sz="1800" dirty="0" smtClean="0">
              <a:solidFill>
                <a:schemeClr val="tx1"/>
              </a:solidFill>
            </a:endParaRPr>
          </a:p>
          <a:p>
            <a:pPr marL="1377950" lvl="2" indent="-463550"/>
            <a:r>
              <a:rPr lang="en-US" sz="1800" dirty="0" smtClean="0">
                <a:solidFill>
                  <a:schemeClr val="tx1"/>
                </a:solidFill>
              </a:rPr>
              <a:t>Provides a more consistent focus on the specific actions of the caregiver and potential impact on the child.</a:t>
            </a:r>
          </a:p>
          <a:p>
            <a:pPr marL="1377950" lvl="2" indent="-463550"/>
            <a:endParaRPr lang="en-US" sz="1800" dirty="0" smtClean="0">
              <a:solidFill>
                <a:schemeClr val="tx1"/>
              </a:solidFill>
            </a:endParaRPr>
          </a:p>
          <a:p>
            <a:pPr marL="1377950" lvl="2" indent="-463550"/>
            <a:r>
              <a:rPr lang="en-US" sz="1800" dirty="0" smtClean="0">
                <a:solidFill>
                  <a:schemeClr val="tx1"/>
                </a:solidFill>
              </a:rPr>
              <a:t>Eliminates the need for threats of emotional abuse.</a:t>
            </a:r>
          </a:p>
          <a:p>
            <a:pPr marL="503635" lvl="1" indent="-160735">
              <a:buFont typeface="Arial" panose="020B0604020202020204" pitchFamily="34" charset="0"/>
              <a:buChar char="•"/>
            </a:pPr>
            <a:endParaRPr lang="en-US" sz="1800" dirty="0" smtClean="0">
              <a:solidFill>
                <a:schemeClr val="tx1"/>
              </a:solidFill>
            </a:endParaRPr>
          </a:p>
          <a:p>
            <a:pPr marL="914400" lvl="1" indent="-450850">
              <a:buFont typeface="Verdana" panose="020B0604030504040204" pitchFamily="34" charset="0"/>
              <a:buChar char="•"/>
            </a:pPr>
            <a:r>
              <a:rPr lang="en-US" sz="1800" dirty="0" smtClean="0">
                <a:solidFill>
                  <a:schemeClr val="tx1"/>
                </a:solidFill>
              </a:rPr>
              <a:t>Exposure to domestic violence has structure as emotional abuse but is specific to domestic violence.</a:t>
            </a:r>
          </a:p>
          <a:p>
            <a:pPr marL="914400" lvl="1" indent="-450850">
              <a:buFont typeface="Verdana" panose="020B0604030504040204" pitchFamily="34" charset="0"/>
              <a:buChar char="•"/>
            </a:pPr>
            <a:endParaRPr lang="en-US" sz="1800" dirty="0" smtClean="0">
              <a:solidFill>
                <a:schemeClr val="tx1"/>
              </a:solidFill>
            </a:endParaRPr>
          </a:p>
          <a:p>
            <a:pPr marL="914400" lvl="1" indent="-450850">
              <a:buFont typeface="Verdana" panose="020B0604030504040204" pitchFamily="34" charset="0"/>
              <a:buChar char="•"/>
            </a:pPr>
            <a:r>
              <a:rPr lang="en-US" sz="1800" dirty="0" smtClean="0">
                <a:solidFill>
                  <a:schemeClr val="tx1"/>
                </a:solidFill>
              </a:rPr>
              <a:t>Above combined removes the need for </a:t>
            </a:r>
            <a:r>
              <a:rPr lang="en-US" sz="1800" dirty="0">
                <a:solidFill>
                  <a:schemeClr val="tx1"/>
                </a:solidFill>
              </a:rPr>
              <a:t>t</a:t>
            </a:r>
            <a:r>
              <a:rPr lang="en-US" sz="1800" dirty="0" smtClean="0">
                <a:solidFill>
                  <a:schemeClr val="tx1"/>
                </a:solidFill>
              </a:rPr>
              <a:t>hreat of emotional abuse.</a:t>
            </a:r>
          </a:p>
        </p:txBody>
      </p:sp>
    </p:spTree>
    <p:extLst>
      <p:ext uri="{BB962C8B-B14F-4D97-AF65-F5344CB8AC3E}">
        <p14:creationId xmlns:p14="http://schemas.microsoft.com/office/powerpoint/2010/main" val="239997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Commercial Sexual Exploitation or Sexual Trafficking</a:t>
            </a:r>
            <a:endParaRPr lang="en-US" sz="2800" dirty="0">
              <a:solidFill>
                <a:schemeClr val="tx1"/>
              </a:solidFill>
            </a:endParaRPr>
          </a:p>
        </p:txBody>
      </p:sp>
      <p:sp>
        <p:nvSpPr>
          <p:cNvPr id="3" name="Text Placeholder 2"/>
          <p:cNvSpPr>
            <a:spLocks noGrp="1"/>
          </p:cNvSpPr>
          <p:nvPr>
            <p:ph type="body" sz="quarter" idx="3"/>
          </p:nvPr>
        </p:nvSpPr>
        <p:spPr>
          <a:xfrm>
            <a:off x="457199" y="1492347"/>
            <a:ext cx="8229599" cy="430840"/>
          </a:xfrm>
        </p:spPr>
        <p:txBody>
          <a:bodyPr/>
          <a:lstStyle/>
          <a:p>
            <a:r>
              <a:rPr lang="en-US" sz="2000" dirty="0" smtClean="0">
                <a:solidFill>
                  <a:schemeClr val="tx1"/>
                </a:solidFill>
              </a:rPr>
              <a:t>Tracking Information </a:t>
            </a:r>
            <a:r>
              <a:rPr lang="en-US" sz="2000" dirty="0">
                <a:solidFill>
                  <a:schemeClr val="tx1"/>
                </a:solidFill>
              </a:rPr>
              <a:t>for Commercially Sexually Exploited and/or Sex Trafficked</a:t>
            </a:r>
          </a:p>
        </p:txBody>
      </p:sp>
      <p:sp>
        <p:nvSpPr>
          <p:cNvPr id="4" name="Content Placeholder 3"/>
          <p:cNvSpPr>
            <a:spLocks noGrp="1"/>
          </p:cNvSpPr>
          <p:nvPr>
            <p:ph sz="quarter" idx="4"/>
          </p:nvPr>
        </p:nvSpPr>
        <p:spPr>
          <a:xfrm>
            <a:off x="457200" y="2160696"/>
            <a:ext cx="8229599" cy="3965469"/>
          </a:xfrm>
        </p:spPr>
        <p:txBody>
          <a:bodyPr/>
          <a:lstStyle/>
          <a:p>
            <a:pPr marL="914400" indent="-450850">
              <a:buFont typeface="Verdana" panose="020B0604030504040204" pitchFamily="34" charset="0"/>
              <a:buChar char="•"/>
            </a:pPr>
            <a:r>
              <a:rPr lang="en-US" sz="2000" dirty="0" smtClean="0"/>
              <a:t>Check boxes when </a:t>
            </a:r>
            <a:r>
              <a:rPr lang="en-US" sz="2000" dirty="0"/>
              <a:t>an in-person response has been indicated and the maltreatment criterion is either commercial sexual </a:t>
            </a:r>
            <a:r>
              <a:rPr lang="en-US" sz="2000" dirty="0" smtClean="0"/>
              <a:t>exploitation, </a:t>
            </a:r>
            <a:r>
              <a:rPr lang="en-US" sz="2000" dirty="0"/>
              <a:t>where the child is sexually </a:t>
            </a:r>
            <a:r>
              <a:rPr lang="en-US" sz="2000" dirty="0" smtClean="0"/>
              <a:t>trafficked, </a:t>
            </a:r>
            <a:r>
              <a:rPr lang="en-US" sz="2000" dirty="0"/>
              <a:t>or failure to protect from sexual trafficking. </a:t>
            </a:r>
          </a:p>
          <a:p>
            <a:pPr marL="914400" indent="-450850">
              <a:buFont typeface="Verdana" panose="020B0604030504040204" pitchFamily="34" charset="0"/>
              <a:buChar char="•"/>
            </a:pPr>
            <a:endParaRPr lang="en-US" sz="2000" dirty="0" smtClean="0"/>
          </a:p>
          <a:p>
            <a:pPr marL="914400" indent="-450850">
              <a:buFont typeface="Verdana" panose="020B0604030504040204" pitchFamily="34" charset="0"/>
              <a:buChar char="•"/>
            </a:pPr>
            <a:r>
              <a:rPr lang="en-US" sz="2000" dirty="0" smtClean="0"/>
              <a:t>Child </a:t>
            </a:r>
            <a:r>
              <a:rPr lang="en-US" sz="2000" dirty="0"/>
              <a:t>has been commercially sexually exploited and/or sex trafficked while in placement (notify worker for immediate response and notify licensing</a:t>
            </a:r>
            <a:r>
              <a:rPr lang="en-US" sz="2000" dirty="0" smtClean="0"/>
              <a:t>).</a:t>
            </a:r>
            <a:endParaRPr lang="en-US" sz="2000" dirty="0"/>
          </a:p>
          <a:p>
            <a:pPr marL="914400" indent="-450850">
              <a:buFont typeface="Verdana" panose="020B0604030504040204" pitchFamily="34" charset="0"/>
              <a:buChar char="•"/>
            </a:pPr>
            <a:endParaRPr lang="en-US" sz="2000" dirty="0" smtClean="0"/>
          </a:p>
          <a:p>
            <a:pPr marL="914400" indent="-450850">
              <a:buFont typeface="Verdana" panose="020B0604030504040204" pitchFamily="34" charset="0"/>
              <a:buChar char="•"/>
            </a:pPr>
            <a:r>
              <a:rPr lang="en-US" sz="2000" dirty="0" smtClean="0"/>
              <a:t>Child </a:t>
            </a:r>
            <a:r>
              <a:rPr lang="en-US" sz="2000" dirty="0"/>
              <a:t>has been commercially sexually exploited and/or sex trafficked (not in placement)—immediate placement </a:t>
            </a:r>
            <a:r>
              <a:rPr lang="en-US" sz="2000" dirty="0" smtClean="0"/>
              <a:t>support. </a:t>
            </a:r>
            <a:endParaRPr lang="en-US" sz="2000" dirty="0"/>
          </a:p>
        </p:txBody>
      </p:sp>
    </p:spTree>
    <p:extLst>
      <p:ext uri="{BB962C8B-B14F-4D97-AF65-F5344CB8AC3E}">
        <p14:creationId xmlns:p14="http://schemas.microsoft.com/office/powerpoint/2010/main" val="3646429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TETNCUDUKCZU-311-1257</_dlc_DocId>
    <_dlc_DocIdUrl xmlns="d5bbcda5-9f81-4e55-b91d-6cced3bd074a">
      <Url>https://nccd.sharepoint.com/crc_programs/sdm/543/_layouts/15/DocIdRedir.aspx?ID=TETNCUDUKCZU-311-1257</Url>
      <Description>TETNCUDUKCZU-311-1257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09B82-33C9-4C71-A97F-8FBEE517F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9DC08-6CB0-4C53-99EE-E3646BC6E207}">
  <ds:schemaRefs>
    <ds:schemaRef ds:uri="c3547a0c-3ee8-4157-882d-cdafbcec9925"/>
    <ds:schemaRef ds:uri="http://purl.org/dc/terms/"/>
    <ds:schemaRef ds:uri="http://schemas.openxmlformats.org/package/2006/metadata/core-properties"/>
    <ds:schemaRef ds:uri="http://purl.org/dc/dcmitype/"/>
    <ds:schemaRef ds:uri="http://www.w3.org/XML/1998/namespace"/>
    <ds:schemaRef ds:uri="d5bbcda5-9f81-4e55-b91d-6cced3bd074a"/>
    <ds:schemaRef ds:uri="1966d3f9-b4fe-4c7b-99d8-d15794cf76cd"/>
    <ds:schemaRef ds:uri="http://schemas.microsoft.com/office/infopath/2007/PartnerControls"/>
    <ds:schemaRef ds:uri="http://schemas.microsoft.com/office/2006/metadata/properties"/>
    <ds:schemaRef ds:uri="http://schemas.microsoft.com/office/2006/documentManagement/types"/>
    <ds:schemaRef ds:uri="http://purl.org/dc/elements/1.1/"/>
  </ds:schemaRefs>
</ds:datastoreItem>
</file>

<file path=customXml/itemProps3.xml><?xml version="1.0" encoding="utf-8"?>
<ds:datastoreItem xmlns:ds="http://schemas.openxmlformats.org/officeDocument/2006/customXml" ds:itemID="{4F1A5EC2-A68F-4A61-AC2A-3279860DE0E9}">
  <ds:schemaRefs>
    <ds:schemaRef ds:uri="http://schemas.microsoft.com/sharepoint/events"/>
  </ds:schemaRefs>
</ds:datastoreItem>
</file>

<file path=customXml/itemProps4.xml><?xml version="1.0" encoding="utf-8"?>
<ds:datastoreItem xmlns:ds="http://schemas.openxmlformats.org/officeDocument/2006/customXml" ds:itemID="{0EF8C2FE-3BB6-4B8E-8431-9D4F37308D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606</TotalTime>
  <Words>1112</Words>
  <Application>Microsoft Office PowerPoint</Application>
  <PresentationFormat>On-screen Show (4:3)</PresentationFormat>
  <Paragraphs>118</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Arial</vt:lpstr>
      <vt:lpstr>Calibri</vt:lpstr>
      <vt:lpstr>Tahoma</vt:lpstr>
      <vt:lpstr>Verdana</vt:lpstr>
      <vt:lpstr>Wingdings</vt:lpstr>
      <vt:lpstr>ヒラギノ角ゴ ProN W3</vt:lpstr>
      <vt:lpstr>CRC-ppt-template_eeh_smf</vt:lpstr>
      <vt:lpstr>SDM® 3.0 Hotline Tool Overview</vt:lpstr>
      <vt:lpstr>The SDM® Hotline Structures Two Decisions</vt:lpstr>
      <vt:lpstr>Three Questions Can Uncover Relevant Details</vt:lpstr>
      <vt:lpstr>Impact on the Child Is a Helpful Construct</vt:lpstr>
      <vt:lpstr>Policy and Procedure</vt:lpstr>
      <vt:lpstr>SDM® 3.0 Hotline Tool Changes to Screening Criteria</vt:lpstr>
      <vt:lpstr>Structure and Physical Abuse Criteria</vt:lpstr>
      <vt:lpstr>Emotional Abuse Criteria</vt:lpstr>
      <vt:lpstr>Commercial Sexual Exploitation or Sexual Trafficking</vt:lpstr>
      <vt:lpstr>Neglect Criteria</vt:lpstr>
      <vt:lpstr>Hotline Response Priority</vt:lpstr>
      <vt:lpstr>Response priority</vt:lpstr>
      <vt:lpstr>Response priority</vt:lpstr>
      <vt:lpstr>Response Priority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3.0 Hotline Tool Screening Criteria</dc:title>
  <dc:creator>Rod Caskey</dc:creator>
  <cp:lastModifiedBy>Debra Greene</cp:lastModifiedBy>
  <cp:revision>21</cp:revision>
  <dcterms:created xsi:type="dcterms:W3CDTF">2015-08-18T14:27:11Z</dcterms:created>
  <dcterms:modified xsi:type="dcterms:W3CDTF">2015-09-25T19:23:12Z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3905c6b5-0472-4d5e-956d-7a30ed60873c</vt:lpwstr>
  </property>
</Properties>
</file>